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arelia" panose="020B0604020202020204" charset="0"/>
      <p:regular r:id="rId15"/>
    </p:embeddedFont>
    <p:embeddedFont>
      <p:font typeface="Glacial Indifference" panose="020B0604020202020204" charset="0"/>
      <p:regular r:id="rId16"/>
    </p:embeddedFont>
    <p:embeddedFont>
      <p:font typeface="Glacial Indifference Bold" panose="020B0604020202020204" charset="0"/>
      <p:regular r:id="rId17"/>
    </p:embeddedFont>
    <p:embeddedFont>
      <p:font typeface="Glacial Indifference Italics" panose="020B0604020202020204" charset="0"/>
      <p:regular r:id="rId18"/>
    </p:embeddedFont>
    <p:embeddedFont>
      <p:font typeface="Tangerine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jpe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jpeg"/><Relationship Id="rId11" Type="http://schemas.openxmlformats.org/officeDocument/2006/relationships/image" Target="../media/image15.jpe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5.jpe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16.png"/><Relationship Id="rId12"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5.jpeg"/><Relationship Id="rId15" Type="http://schemas.openxmlformats.org/officeDocument/2006/relationships/image" Target="../media/image20.pn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7.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4.jpe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6.svg"/><Relationship Id="rId5" Type="http://schemas.openxmlformats.org/officeDocument/2006/relationships/image" Target="../media/image24.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28.png"/><Relationship Id="rId3" Type="http://schemas.openxmlformats.org/officeDocument/2006/relationships/image" Target="../media/image10.png"/><Relationship Id="rId7" Type="http://schemas.openxmlformats.org/officeDocument/2006/relationships/image" Target="../media/image6.png"/><Relationship Id="rId12"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25.png"/><Relationship Id="rId5" Type="http://schemas.openxmlformats.org/officeDocument/2006/relationships/image" Target="../media/image13.png"/><Relationship Id="rId10" Type="http://schemas.openxmlformats.org/officeDocument/2006/relationships/image" Target="../media/image11.png"/><Relationship Id="rId4" Type="http://schemas.openxmlformats.org/officeDocument/2006/relationships/image" Target="../media/image27.pn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create.kahoot.it/details/a669f04b-0f0f-4e1d-84ba-9f0ff8efec86" TargetMode="External"/><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sv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rot="275401">
            <a:off x="3222365" y="963515"/>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2183834">
            <a:off x="2786027" y="2157359"/>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10101156">
            <a:off x="10789186" y="1079477"/>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12" name="Freeform 12"/>
          <p:cNvSpPr/>
          <p:nvPr/>
        </p:nvSpPr>
        <p:spPr>
          <a:xfrm rot="-296991">
            <a:off x="3055702" y="1435689"/>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8"/>
            <a:stretch>
              <a:fillRect/>
            </a:stretch>
          </a:blipFill>
        </p:spPr>
      </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9"/>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0"/>
            <a:stretch>
              <a:fillRect/>
            </a:stretch>
          </a:blipFill>
        </p:spPr>
      </p:sp>
      <p:sp>
        <p:nvSpPr>
          <p:cNvPr id="15" name="Freeform 15"/>
          <p:cNvSpPr/>
          <p:nvPr/>
        </p:nvSpPr>
        <p:spPr>
          <a:xfrm rot="1025603">
            <a:off x="-1458512" y="7218919"/>
            <a:ext cx="4019186" cy="6136162"/>
          </a:xfrm>
          <a:custGeom>
            <a:avLst/>
            <a:gdLst/>
            <a:ahLst/>
            <a:cxnLst/>
            <a:rect l="l" t="t" r="r" b="b"/>
            <a:pathLst>
              <a:path w="4019186" h="6136162">
                <a:moveTo>
                  <a:pt x="0" y="0"/>
                </a:moveTo>
                <a:lnTo>
                  <a:pt x="4019186" y="0"/>
                </a:lnTo>
                <a:lnTo>
                  <a:pt x="4019186" y="6136162"/>
                </a:lnTo>
                <a:lnTo>
                  <a:pt x="0" y="6136162"/>
                </a:lnTo>
                <a:lnTo>
                  <a:pt x="0" y="0"/>
                </a:lnTo>
                <a:close/>
              </a:path>
            </a:pathLst>
          </a:custGeom>
          <a:blipFill>
            <a:blip r:embed="rId11"/>
            <a:stretch>
              <a:fillRect/>
            </a:stretch>
          </a:blipFill>
        </p:spPr>
      </p:sp>
      <p:sp>
        <p:nvSpPr>
          <p:cNvPr id="16" name="Freeform 16"/>
          <p:cNvSpPr/>
          <p:nvPr/>
        </p:nvSpPr>
        <p:spPr>
          <a:xfrm rot="-160405">
            <a:off x="15845490" y="7257103"/>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12"/>
            <a:stretch>
              <a:fillRect/>
            </a:stretch>
          </a:blipFill>
        </p:spPr>
      </p:sp>
      <p:sp>
        <p:nvSpPr>
          <p:cNvPr id="17" name="TextBox 17"/>
          <p:cNvSpPr txBox="1"/>
          <p:nvPr/>
        </p:nvSpPr>
        <p:spPr>
          <a:xfrm rot="-295103">
            <a:off x="3420278" y="2788213"/>
            <a:ext cx="11467376" cy="3490569"/>
          </a:xfrm>
          <a:prstGeom prst="rect">
            <a:avLst/>
          </a:prstGeom>
        </p:spPr>
        <p:txBody>
          <a:bodyPr lIns="0" tIns="0" rIns="0" bIns="0" rtlCol="0" anchor="t">
            <a:spAutoFit/>
          </a:bodyPr>
          <a:lstStyle/>
          <a:p>
            <a:pPr algn="ctr">
              <a:lnSpc>
                <a:spcPts val="13374"/>
              </a:lnSpc>
            </a:pPr>
            <a:r>
              <a:rPr lang="en-US" sz="13647">
                <a:solidFill>
                  <a:srgbClr val="605048"/>
                </a:solidFill>
                <a:latin typeface="Carelia"/>
              </a:rPr>
              <a:t>French Revolution</a:t>
            </a:r>
          </a:p>
        </p:txBody>
      </p:sp>
      <p:sp>
        <p:nvSpPr>
          <p:cNvPr id="18" name="TextBox 18"/>
          <p:cNvSpPr txBox="1"/>
          <p:nvPr/>
        </p:nvSpPr>
        <p:spPr>
          <a:xfrm rot="-316139">
            <a:off x="5105271" y="5813451"/>
            <a:ext cx="8653420" cy="2032282"/>
          </a:xfrm>
          <a:prstGeom prst="rect">
            <a:avLst/>
          </a:prstGeom>
        </p:spPr>
        <p:txBody>
          <a:bodyPr lIns="0" tIns="0" rIns="0" bIns="0" rtlCol="0" anchor="t">
            <a:spAutoFit/>
          </a:bodyPr>
          <a:lstStyle/>
          <a:p>
            <a:pPr algn="ctr">
              <a:lnSpc>
                <a:spcPts val="8188"/>
              </a:lnSpc>
            </a:pPr>
            <a:r>
              <a:rPr lang="en-US" sz="5686" spc="56">
                <a:solidFill>
                  <a:srgbClr val="605048"/>
                </a:solidFill>
                <a:latin typeface="Tangerine Bold"/>
              </a:rPr>
              <a:t>The course of the revolution and the impacts it had on the society</a:t>
            </a:r>
          </a:p>
        </p:txBody>
      </p:sp>
      <p:sp>
        <p:nvSpPr>
          <p:cNvPr id="19" name="Freeform 19"/>
          <p:cNvSpPr/>
          <p:nvPr/>
        </p:nvSpPr>
        <p:spPr>
          <a:xfrm rot="-6273966">
            <a:off x="15633257" y="879567"/>
            <a:ext cx="5117166" cy="1272895"/>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9"/>
            <a:stretch>
              <a:fillRect/>
            </a:stretch>
          </a:blipFill>
        </p:spPr>
      </p:sp>
      <p:sp>
        <p:nvSpPr>
          <p:cNvPr id="20" name="Freeform 20"/>
          <p:cNvSpPr/>
          <p:nvPr/>
        </p:nvSpPr>
        <p:spPr>
          <a:xfrm rot="27259">
            <a:off x="8362120" y="1519537"/>
            <a:ext cx="891928" cy="908972"/>
          </a:xfrm>
          <a:custGeom>
            <a:avLst/>
            <a:gdLst/>
            <a:ahLst/>
            <a:cxnLst/>
            <a:rect l="l" t="t" r="r" b="b"/>
            <a:pathLst>
              <a:path w="891928" h="908972">
                <a:moveTo>
                  <a:pt x="0" y="0"/>
                </a:moveTo>
                <a:lnTo>
                  <a:pt x="891929" y="0"/>
                </a:lnTo>
                <a:lnTo>
                  <a:pt x="891929" y="908971"/>
                </a:lnTo>
                <a:lnTo>
                  <a:pt x="0" y="908971"/>
                </a:lnTo>
                <a:lnTo>
                  <a:pt x="0" y="0"/>
                </a:lnTo>
                <a:close/>
              </a:path>
            </a:pathLst>
          </a:custGeom>
          <a:blipFill>
            <a:blip r:embed="rId13"/>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13">
            <a:extLst>
              <a:ext uri="{FF2B5EF4-FFF2-40B4-BE49-F238E27FC236}">
                <a16:creationId xmlns:a16="http://schemas.microsoft.com/office/drawing/2014/main" id="{A69EC69A-4FDB-4E31-96E2-7F933529558A}"/>
              </a:ext>
            </a:extLst>
          </p:cNvPr>
          <p:cNvSpPr/>
          <p:nvPr/>
        </p:nvSpPr>
        <p:spPr>
          <a:xfrm rot="27259">
            <a:off x="-656619" y="-3191500"/>
            <a:ext cx="18600235" cy="18955655"/>
          </a:xfrm>
          <a:custGeom>
            <a:avLst/>
            <a:gdLst/>
            <a:ahLst/>
            <a:cxnLst/>
            <a:rect l="l" t="t" r="r" b="b"/>
            <a:pathLst>
              <a:path w="1077748" h="1098342">
                <a:moveTo>
                  <a:pt x="0" y="0"/>
                </a:moveTo>
                <a:lnTo>
                  <a:pt x="1077748" y="0"/>
                </a:lnTo>
                <a:lnTo>
                  <a:pt x="1077748" y="1098342"/>
                </a:lnTo>
                <a:lnTo>
                  <a:pt x="0" y="1098342"/>
                </a:lnTo>
                <a:lnTo>
                  <a:pt x="0" y="0"/>
                </a:lnTo>
                <a:close/>
              </a:path>
            </a:pathLst>
          </a:custGeom>
          <a:blipFill>
            <a:blip r:embed="rId2"/>
            <a:stretch>
              <a:fillRect/>
            </a:stretch>
          </a:blipFill>
        </p:spPr>
      </p:sp>
      <p:pic>
        <p:nvPicPr>
          <p:cNvPr id="2" name="Picture 2"/>
          <p:cNvPicPr>
            <a:picLocks noChangeAspect="1"/>
          </p:cNvPicPr>
          <p:nvPr/>
        </p:nvPicPr>
        <p:blipFill>
          <a:blip r:embed="rId3"/>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rot="1811569">
            <a:off x="15851568" y="6176323"/>
            <a:ext cx="4146901" cy="6163954"/>
            <a:chOff x="0" y="0"/>
            <a:chExt cx="3175000" cy="4719320"/>
          </a:xfrm>
        </p:grpSpPr>
        <p:sp>
          <p:nvSpPr>
            <p:cNvPr id="4" name="Freeform 4"/>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4"/>
              <a:stretch>
                <a:fillRect l="-113593" r="-237551"/>
              </a:stretch>
            </a:blipFill>
          </p:spPr>
        </p:sp>
        <p:sp>
          <p:nvSpPr>
            <p:cNvPr id="5" name="Freeform 5"/>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5"/>
              <a:stretch>
                <a:fillRect l="-4322" t="-3535" r="-518"/>
              </a:stretch>
            </a:blipFill>
          </p:spPr>
        </p:sp>
      </p:grpSp>
      <p:grpSp>
        <p:nvGrpSpPr>
          <p:cNvPr id="6" name="Group 6"/>
          <p:cNvGrpSpPr>
            <a:grpSpLocks noChangeAspect="1"/>
          </p:cNvGrpSpPr>
          <p:nvPr/>
        </p:nvGrpSpPr>
        <p:grpSpPr>
          <a:xfrm rot="-4946767">
            <a:off x="-2553911" y="546196"/>
            <a:ext cx="14011226" cy="97040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grpSp>
        <p:nvGrpSpPr>
          <p:cNvPr id="9" name="Group 9"/>
          <p:cNvGrpSpPr>
            <a:grpSpLocks noChangeAspect="1"/>
          </p:cNvGrpSpPr>
          <p:nvPr/>
        </p:nvGrpSpPr>
        <p:grpSpPr>
          <a:xfrm rot="6375558">
            <a:off x="580266" y="-1593540"/>
            <a:ext cx="5260564" cy="7819303"/>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4"/>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5"/>
              <a:stretch>
                <a:fillRect l="-4322" t="-3535" r="-518"/>
              </a:stretch>
            </a:blipFill>
          </p:spPr>
        </p:sp>
      </p:grpSp>
      <p:grpSp>
        <p:nvGrpSpPr>
          <p:cNvPr id="12" name="Group 12"/>
          <p:cNvGrpSpPr>
            <a:grpSpLocks noChangeAspect="1"/>
          </p:cNvGrpSpPr>
          <p:nvPr/>
        </p:nvGrpSpPr>
        <p:grpSpPr>
          <a:xfrm rot="-7307119">
            <a:off x="-767933" y="2977766"/>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8"/>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sp>
        <p:nvSpPr>
          <p:cNvPr id="15" name="Freeform 15"/>
          <p:cNvSpPr/>
          <p:nvPr/>
        </p:nvSpPr>
        <p:spPr>
          <a:xfrm rot="-5420276">
            <a:off x="600455" y="1315330"/>
            <a:ext cx="9255763" cy="7961133"/>
          </a:xfrm>
          <a:custGeom>
            <a:avLst/>
            <a:gdLst/>
            <a:ahLst/>
            <a:cxnLst/>
            <a:rect l="l" t="t" r="r" b="b"/>
            <a:pathLst>
              <a:path w="9255763" h="7961133">
                <a:moveTo>
                  <a:pt x="0" y="0"/>
                </a:moveTo>
                <a:lnTo>
                  <a:pt x="9255762" y="0"/>
                </a:lnTo>
                <a:lnTo>
                  <a:pt x="9255762" y="7961132"/>
                </a:lnTo>
                <a:lnTo>
                  <a:pt x="0" y="7961132"/>
                </a:lnTo>
                <a:lnTo>
                  <a:pt x="0" y="0"/>
                </a:lnTo>
                <a:close/>
              </a:path>
            </a:pathLst>
          </a:custGeom>
          <a:blipFill>
            <a:blip r:embed="rId9"/>
            <a:stretch>
              <a:fillRect/>
            </a:stretch>
          </a:blipFill>
        </p:spPr>
      </p:sp>
      <p:sp>
        <p:nvSpPr>
          <p:cNvPr id="16" name="Freeform 16"/>
          <p:cNvSpPr/>
          <p:nvPr/>
        </p:nvSpPr>
        <p:spPr>
          <a:xfrm rot="5400000">
            <a:off x="9964425" y="2069799"/>
            <a:ext cx="7944946" cy="6147402"/>
          </a:xfrm>
          <a:custGeom>
            <a:avLst/>
            <a:gdLst/>
            <a:ahLst/>
            <a:cxnLst/>
            <a:rect l="l" t="t" r="r" b="b"/>
            <a:pathLst>
              <a:path w="7944946" h="6147402">
                <a:moveTo>
                  <a:pt x="0" y="0"/>
                </a:moveTo>
                <a:lnTo>
                  <a:pt x="7944945" y="0"/>
                </a:lnTo>
                <a:lnTo>
                  <a:pt x="7944945" y="6147402"/>
                </a:lnTo>
                <a:lnTo>
                  <a:pt x="0" y="6147402"/>
                </a:lnTo>
                <a:lnTo>
                  <a:pt x="0" y="0"/>
                </a:lnTo>
                <a:close/>
              </a:path>
            </a:pathLst>
          </a:custGeom>
          <a:blipFill>
            <a:blip r:embed="rId10"/>
            <a:stretch>
              <a:fillRect/>
            </a:stretch>
          </a:blipFill>
        </p:spPr>
      </p:sp>
      <p:sp>
        <p:nvSpPr>
          <p:cNvPr id="17" name="Freeform 17"/>
          <p:cNvSpPr/>
          <p:nvPr/>
        </p:nvSpPr>
        <p:spPr>
          <a:xfrm rot="27259">
            <a:off x="4455292" y="574214"/>
            <a:ext cx="891928" cy="908972"/>
          </a:xfrm>
          <a:custGeom>
            <a:avLst/>
            <a:gdLst/>
            <a:ahLst/>
            <a:cxnLst/>
            <a:rect l="l" t="t" r="r" b="b"/>
            <a:pathLst>
              <a:path w="891928" h="908972">
                <a:moveTo>
                  <a:pt x="0" y="0"/>
                </a:moveTo>
                <a:lnTo>
                  <a:pt x="891928" y="0"/>
                </a:lnTo>
                <a:lnTo>
                  <a:pt x="891928" y="908972"/>
                </a:lnTo>
                <a:lnTo>
                  <a:pt x="0" y="908972"/>
                </a:lnTo>
                <a:lnTo>
                  <a:pt x="0" y="0"/>
                </a:lnTo>
                <a:close/>
              </a:path>
            </a:pathLst>
          </a:custGeom>
          <a:blipFill>
            <a:blip r:embed="rId2"/>
            <a:stretch>
              <a:fillRect/>
            </a:stretch>
          </a:blipFill>
        </p:spPr>
      </p:sp>
      <p:sp>
        <p:nvSpPr>
          <p:cNvPr id="18" name="Freeform 18"/>
          <p:cNvSpPr/>
          <p:nvPr/>
        </p:nvSpPr>
        <p:spPr>
          <a:xfrm>
            <a:off x="11200514" y="1495155"/>
            <a:ext cx="5443334" cy="7296690"/>
          </a:xfrm>
          <a:custGeom>
            <a:avLst/>
            <a:gdLst/>
            <a:ahLst/>
            <a:cxnLst/>
            <a:rect l="l" t="t" r="r" b="b"/>
            <a:pathLst>
              <a:path w="5443334" h="7296690">
                <a:moveTo>
                  <a:pt x="0" y="0"/>
                </a:moveTo>
                <a:lnTo>
                  <a:pt x="5443333" y="0"/>
                </a:lnTo>
                <a:lnTo>
                  <a:pt x="5443333" y="7296690"/>
                </a:lnTo>
                <a:lnTo>
                  <a:pt x="0" y="7296690"/>
                </a:lnTo>
                <a:lnTo>
                  <a:pt x="0" y="0"/>
                </a:lnTo>
                <a:close/>
              </a:path>
            </a:pathLst>
          </a:custGeom>
          <a:blipFill>
            <a:blip r:embed="rId11"/>
            <a:stretch>
              <a:fillRect l="-87810" r="-50497"/>
            </a:stretch>
          </a:blipFill>
        </p:spPr>
      </p:sp>
      <p:sp>
        <p:nvSpPr>
          <p:cNvPr id="19" name="TextBox 19"/>
          <p:cNvSpPr txBox="1"/>
          <p:nvPr/>
        </p:nvSpPr>
        <p:spPr>
          <a:xfrm>
            <a:off x="2691225" y="1924635"/>
            <a:ext cx="5513187" cy="1295019"/>
          </a:xfrm>
          <a:prstGeom prst="rect">
            <a:avLst/>
          </a:prstGeom>
        </p:spPr>
        <p:txBody>
          <a:bodyPr lIns="0" tIns="0" rIns="0" bIns="0" rtlCol="0" anchor="t">
            <a:spAutoFit/>
          </a:bodyPr>
          <a:lstStyle/>
          <a:p>
            <a:pPr>
              <a:lnSpc>
                <a:spcPts val="4997"/>
              </a:lnSpc>
            </a:pPr>
            <a:r>
              <a:rPr lang="en-US" sz="5099" dirty="0">
                <a:solidFill>
                  <a:srgbClr val="605048"/>
                </a:solidFill>
                <a:latin typeface="Carelia Bold"/>
              </a:rPr>
              <a:t>Course of the Revolution</a:t>
            </a:r>
          </a:p>
        </p:txBody>
      </p:sp>
      <p:sp>
        <p:nvSpPr>
          <p:cNvPr id="20" name="TextBox 20"/>
          <p:cNvSpPr txBox="1"/>
          <p:nvPr/>
        </p:nvSpPr>
        <p:spPr>
          <a:xfrm rot="-15471">
            <a:off x="2310581" y="3327457"/>
            <a:ext cx="5835509" cy="5917742"/>
          </a:xfrm>
          <a:prstGeom prst="rect">
            <a:avLst/>
          </a:prstGeom>
        </p:spPr>
        <p:txBody>
          <a:bodyPr lIns="0" tIns="0" rIns="0" bIns="0" rtlCol="0" anchor="t">
            <a:spAutoFit/>
          </a:bodyPr>
          <a:lstStyle/>
          <a:p>
            <a:pPr marL="416061" lvl="1" indent="-208030">
              <a:lnSpc>
                <a:spcPts val="2775"/>
              </a:lnSpc>
              <a:buFont typeface="Arial"/>
              <a:buChar char="•"/>
            </a:pPr>
            <a:r>
              <a:rPr lang="en-US" sz="1927" dirty="0">
                <a:solidFill>
                  <a:srgbClr val="605048"/>
                </a:solidFill>
                <a:latin typeface="Glacial Indifference Bold"/>
              </a:rPr>
              <a:t>Estates General and National Assembly (1789):</a:t>
            </a:r>
          </a:p>
          <a:p>
            <a:pPr marL="832121" lvl="2" indent="-277374">
              <a:lnSpc>
                <a:spcPts val="2775"/>
              </a:lnSpc>
              <a:buFont typeface="Arial"/>
              <a:buChar char="⚬"/>
            </a:pPr>
            <a:r>
              <a:rPr lang="en-US" sz="1927" dirty="0">
                <a:solidFill>
                  <a:srgbClr val="605048"/>
                </a:solidFill>
                <a:latin typeface="Glacial Indifference Bold"/>
              </a:rPr>
              <a:t>Commoners declared the National Assembly, seeking political change.</a:t>
            </a:r>
          </a:p>
          <a:p>
            <a:pPr marL="832121" lvl="2" indent="-277374">
              <a:lnSpc>
                <a:spcPts val="2775"/>
              </a:lnSpc>
              <a:buFont typeface="Arial"/>
              <a:buChar char="⚬"/>
            </a:pPr>
            <a:r>
              <a:rPr lang="en-US" sz="1927" dirty="0">
                <a:solidFill>
                  <a:srgbClr val="605048"/>
                </a:solidFill>
                <a:latin typeface="Glacial Indifference Bold"/>
              </a:rPr>
              <a:t>The Estates General represented three estates: clergy, nobility, and commoners.</a:t>
            </a:r>
          </a:p>
          <a:p>
            <a:pPr marL="416061" lvl="1" indent="-208030">
              <a:lnSpc>
                <a:spcPts val="2775"/>
              </a:lnSpc>
              <a:buFont typeface="Arial"/>
              <a:buChar char="•"/>
            </a:pPr>
            <a:r>
              <a:rPr lang="en-US" sz="1927" dirty="0">
                <a:solidFill>
                  <a:srgbClr val="605048"/>
                </a:solidFill>
                <a:latin typeface="Glacial Indifference Bold"/>
              </a:rPr>
              <a:t>Storming of the Bastille (July 14, 1789):</a:t>
            </a:r>
          </a:p>
          <a:p>
            <a:pPr marL="832121" lvl="2" indent="-277374">
              <a:lnSpc>
                <a:spcPts val="2775"/>
              </a:lnSpc>
              <a:buFont typeface="Arial"/>
              <a:buChar char="⚬"/>
            </a:pPr>
            <a:r>
              <a:rPr lang="en-US" sz="1927" dirty="0">
                <a:solidFill>
                  <a:srgbClr val="605048"/>
                </a:solidFill>
                <a:latin typeface="Glacial Indifference Bold"/>
              </a:rPr>
              <a:t>Parisian uprising resulted in the capture of the Bastille.</a:t>
            </a:r>
          </a:p>
          <a:p>
            <a:pPr marL="832121" lvl="2" indent="-277374">
              <a:lnSpc>
                <a:spcPts val="2775"/>
              </a:lnSpc>
              <a:buFont typeface="Arial"/>
              <a:buChar char="⚬"/>
            </a:pPr>
            <a:r>
              <a:rPr lang="en-US" sz="1927" dirty="0">
                <a:solidFill>
                  <a:srgbClr val="605048"/>
                </a:solidFill>
                <a:latin typeface="Glacial Indifference Bold"/>
              </a:rPr>
              <a:t>Symbolic victory against oppression, celebrated as Bastille Day.</a:t>
            </a:r>
          </a:p>
          <a:p>
            <a:pPr marL="416061" lvl="1" indent="-208030">
              <a:lnSpc>
                <a:spcPts val="2775"/>
              </a:lnSpc>
              <a:buFont typeface="Arial"/>
              <a:buChar char="•"/>
            </a:pPr>
            <a:r>
              <a:rPr lang="en-US" sz="1927" dirty="0">
                <a:solidFill>
                  <a:srgbClr val="605048"/>
                </a:solidFill>
                <a:latin typeface="Glacial Indifference Bold"/>
              </a:rPr>
              <a:t>Declaration of the Rights of Man and of the Citizen (1789):</a:t>
            </a:r>
          </a:p>
          <a:p>
            <a:pPr marL="832121" lvl="2" indent="-277374">
              <a:lnSpc>
                <a:spcPts val="2775"/>
              </a:lnSpc>
              <a:buFont typeface="Arial"/>
              <a:buChar char="⚬"/>
            </a:pPr>
            <a:r>
              <a:rPr lang="en-US" sz="1927" dirty="0">
                <a:solidFill>
                  <a:srgbClr val="605048"/>
                </a:solidFill>
                <a:latin typeface="Glacial Indifference Bold"/>
              </a:rPr>
              <a:t>National Assembly adopted this influential document.</a:t>
            </a:r>
          </a:p>
          <a:p>
            <a:pPr marL="832121" lvl="2" indent="-277374">
              <a:lnSpc>
                <a:spcPts val="2775"/>
              </a:lnSpc>
              <a:buFont typeface="Arial"/>
              <a:buChar char="⚬"/>
            </a:pPr>
            <a:r>
              <a:rPr lang="en-US" sz="1927" dirty="0">
                <a:solidFill>
                  <a:srgbClr val="605048"/>
                </a:solidFill>
                <a:latin typeface="Glacial Indifference Bold"/>
              </a:rPr>
              <a:t>Asserted citizens' rights and promoted liberty, equality, and fraternity.</a:t>
            </a:r>
          </a:p>
          <a:p>
            <a:pPr>
              <a:lnSpc>
                <a:spcPts val="2775"/>
              </a:lnSpc>
            </a:pPr>
            <a:endParaRPr lang="en-US" sz="1927" dirty="0">
              <a:solidFill>
                <a:srgbClr val="605048"/>
              </a:solidFill>
              <a:latin typeface="Glacial Indifference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rot="-999611">
            <a:off x="5202483" y="2340477"/>
            <a:ext cx="10183769" cy="7053203"/>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718871">
            <a:off x="8952017" y="2156731"/>
            <a:ext cx="4725703" cy="7024285"/>
            <a:chOff x="0" y="0"/>
            <a:chExt cx="3175000" cy="4719320"/>
          </a:xfrm>
        </p:grpSpPr>
        <p:sp>
          <p:nvSpPr>
            <p:cNvPr id="7" name="Freeform 7"/>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8" name="Freeform 8"/>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9" name="Freeform 9"/>
          <p:cNvSpPr/>
          <p:nvPr/>
        </p:nvSpPr>
        <p:spPr>
          <a:xfrm rot="-331097">
            <a:off x="1183648" y="1568864"/>
            <a:ext cx="11302659" cy="8305899"/>
          </a:xfrm>
          <a:custGeom>
            <a:avLst/>
            <a:gdLst/>
            <a:ahLst/>
            <a:cxnLst/>
            <a:rect l="l" t="t" r="r" b="b"/>
            <a:pathLst>
              <a:path w="11302659" h="8305899">
                <a:moveTo>
                  <a:pt x="0" y="0"/>
                </a:moveTo>
                <a:lnTo>
                  <a:pt x="11302659" y="0"/>
                </a:lnTo>
                <a:lnTo>
                  <a:pt x="11302659" y="8305899"/>
                </a:lnTo>
                <a:lnTo>
                  <a:pt x="0" y="8305899"/>
                </a:lnTo>
                <a:lnTo>
                  <a:pt x="0" y="0"/>
                </a:lnTo>
                <a:close/>
              </a:path>
            </a:pathLst>
          </a:custGeom>
          <a:blipFill>
            <a:blip r:embed="rId7"/>
            <a:stretch>
              <a:fillRect/>
            </a:stretch>
          </a:blipFill>
        </p:spPr>
      </p:sp>
      <p:sp>
        <p:nvSpPr>
          <p:cNvPr id="10" name="Freeform 10"/>
          <p:cNvSpPr/>
          <p:nvPr/>
        </p:nvSpPr>
        <p:spPr>
          <a:xfrm rot="8718388">
            <a:off x="11706094" y="6808311"/>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8"/>
            <a:stretch>
              <a:fillRect/>
            </a:stretch>
          </a:blipFill>
        </p:spPr>
      </p:sp>
      <p:sp>
        <p:nvSpPr>
          <p:cNvPr id="11" name="Freeform 11"/>
          <p:cNvSpPr/>
          <p:nvPr/>
        </p:nvSpPr>
        <p:spPr>
          <a:xfrm rot="-3251596">
            <a:off x="16227377" y="-1064677"/>
            <a:ext cx="3085439" cy="7167733"/>
          </a:xfrm>
          <a:custGeom>
            <a:avLst/>
            <a:gdLst/>
            <a:ahLst/>
            <a:cxnLst/>
            <a:rect l="l" t="t" r="r" b="b"/>
            <a:pathLst>
              <a:path w="3085439" h="7167733">
                <a:moveTo>
                  <a:pt x="0" y="0"/>
                </a:moveTo>
                <a:lnTo>
                  <a:pt x="3085439" y="0"/>
                </a:lnTo>
                <a:lnTo>
                  <a:pt x="3085439" y="7167733"/>
                </a:lnTo>
                <a:lnTo>
                  <a:pt x="0" y="7167733"/>
                </a:lnTo>
                <a:lnTo>
                  <a:pt x="0" y="0"/>
                </a:lnTo>
                <a:close/>
              </a:path>
            </a:pathLst>
          </a:custGeom>
          <a:blipFill>
            <a:blip r:embed="rId9"/>
            <a:stretch>
              <a:fillRect l="-36935" r="-17839"/>
            </a:stretch>
          </a:blipFill>
        </p:spPr>
      </p:sp>
      <p:sp>
        <p:nvSpPr>
          <p:cNvPr id="12" name="Freeform 12"/>
          <p:cNvSpPr/>
          <p:nvPr/>
        </p:nvSpPr>
        <p:spPr>
          <a:xfrm rot="-856592">
            <a:off x="15465896" y="7138800"/>
            <a:ext cx="3586808" cy="5383577"/>
          </a:xfrm>
          <a:custGeom>
            <a:avLst/>
            <a:gdLst/>
            <a:ahLst/>
            <a:cxnLst/>
            <a:rect l="l" t="t" r="r" b="b"/>
            <a:pathLst>
              <a:path w="3586808" h="5383577">
                <a:moveTo>
                  <a:pt x="0" y="0"/>
                </a:moveTo>
                <a:lnTo>
                  <a:pt x="3586808" y="0"/>
                </a:lnTo>
                <a:lnTo>
                  <a:pt x="3586808" y="5383577"/>
                </a:lnTo>
                <a:lnTo>
                  <a:pt x="0" y="5383577"/>
                </a:lnTo>
                <a:lnTo>
                  <a:pt x="0" y="0"/>
                </a:lnTo>
                <a:close/>
              </a:path>
            </a:pathLst>
          </a:custGeom>
          <a:blipFill>
            <a:blip r:embed="rId10"/>
            <a:stretch>
              <a:fillRect/>
            </a:stretch>
          </a:blipFill>
        </p:spPr>
      </p:sp>
      <p:sp>
        <p:nvSpPr>
          <p:cNvPr id="13" name="Freeform 13"/>
          <p:cNvSpPr/>
          <p:nvPr/>
        </p:nvSpPr>
        <p:spPr>
          <a:xfrm rot="27259">
            <a:off x="6045169" y="1048914"/>
            <a:ext cx="1077748" cy="1098342"/>
          </a:xfrm>
          <a:custGeom>
            <a:avLst/>
            <a:gdLst/>
            <a:ahLst/>
            <a:cxnLst/>
            <a:rect l="l" t="t" r="r" b="b"/>
            <a:pathLst>
              <a:path w="1077748" h="1098342">
                <a:moveTo>
                  <a:pt x="0" y="0"/>
                </a:moveTo>
                <a:lnTo>
                  <a:pt x="1077748" y="0"/>
                </a:lnTo>
                <a:lnTo>
                  <a:pt x="1077748" y="1098342"/>
                </a:lnTo>
                <a:lnTo>
                  <a:pt x="0" y="1098342"/>
                </a:lnTo>
                <a:lnTo>
                  <a:pt x="0" y="0"/>
                </a:lnTo>
                <a:close/>
              </a:path>
            </a:pathLst>
          </a:custGeom>
          <a:blipFill>
            <a:blip r:embed="rId11"/>
            <a:stretch>
              <a:fillRect/>
            </a:stretch>
          </a:blipFill>
        </p:spPr>
      </p:sp>
      <p:sp>
        <p:nvSpPr>
          <p:cNvPr id="14" name="Freeform 14"/>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12"/>
            <a:stretch>
              <a:fillRect/>
            </a:stretch>
          </a:blipFill>
        </p:spPr>
      </p:sp>
      <p:sp>
        <p:nvSpPr>
          <p:cNvPr id="15" name="Freeform 15"/>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3"/>
            <a:stretch>
              <a:fillRect/>
            </a:stretch>
          </a:blipFill>
        </p:spPr>
      </p:sp>
      <p:sp>
        <p:nvSpPr>
          <p:cNvPr id="16" name="Freeform 16"/>
          <p:cNvSpPr/>
          <p:nvPr/>
        </p:nvSpPr>
        <p:spPr>
          <a:xfrm rot="621433">
            <a:off x="10133320" y="3522275"/>
            <a:ext cx="4874703" cy="5588675"/>
          </a:xfrm>
          <a:custGeom>
            <a:avLst/>
            <a:gdLst/>
            <a:ahLst/>
            <a:cxnLst/>
            <a:rect l="l" t="t" r="r" b="b"/>
            <a:pathLst>
              <a:path w="4874703" h="5588675">
                <a:moveTo>
                  <a:pt x="0" y="0"/>
                </a:moveTo>
                <a:lnTo>
                  <a:pt x="4874704" y="0"/>
                </a:lnTo>
                <a:lnTo>
                  <a:pt x="4874704" y="5588676"/>
                </a:lnTo>
                <a:lnTo>
                  <a:pt x="0" y="5588676"/>
                </a:lnTo>
                <a:lnTo>
                  <a:pt x="0" y="0"/>
                </a:lnTo>
                <a:close/>
              </a:path>
            </a:pathLst>
          </a:custGeom>
          <a:blipFill>
            <a:blip r:embed="rId14"/>
            <a:stretch>
              <a:fillRect t="-1884" b="-3638"/>
            </a:stretch>
          </a:blipFill>
        </p:spPr>
      </p:sp>
      <p:sp>
        <p:nvSpPr>
          <p:cNvPr id="17" name="Freeform 17"/>
          <p:cNvSpPr/>
          <p:nvPr/>
        </p:nvSpPr>
        <p:spPr>
          <a:xfrm rot="-934089">
            <a:off x="189311" y="6356207"/>
            <a:ext cx="3213730" cy="3412981"/>
          </a:xfrm>
          <a:custGeom>
            <a:avLst/>
            <a:gdLst/>
            <a:ahLst/>
            <a:cxnLst/>
            <a:rect l="l" t="t" r="r" b="b"/>
            <a:pathLst>
              <a:path w="3213730" h="3412981">
                <a:moveTo>
                  <a:pt x="0" y="0"/>
                </a:moveTo>
                <a:lnTo>
                  <a:pt x="3213730" y="0"/>
                </a:lnTo>
                <a:lnTo>
                  <a:pt x="3213730" y="3412981"/>
                </a:lnTo>
                <a:lnTo>
                  <a:pt x="0" y="3412981"/>
                </a:lnTo>
                <a:lnTo>
                  <a:pt x="0" y="0"/>
                </a:lnTo>
                <a:close/>
              </a:path>
            </a:pathLst>
          </a:custGeom>
          <a:blipFill>
            <a:blip r:embed="rId15"/>
            <a:stretch>
              <a:fillRect/>
            </a:stretch>
          </a:blipFill>
        </p:spPr>
      </p:sp>
      <p:sp>
        <p:nvSpPr>
          <p:cNvPr id="18" name="TextBox 18"/>
          <p:cNvSpPr txBox="1"/>
          <p:nvPr/>
        </p:nvSpPr>
        <p:spPr>
          <a:xfrm rot="-262989">
            <a:off x="870115" y="2264002"/>
            <a:ext cx="11431177" cy="843027"/>
          </a:xfrm>
          <a:prstGeom prst="rect">
            <a:avLst/>
          </a:prstGeom>
        </p:spPr>
        <p:txBody>
          <a:bodyPr lIns="0" tIns="0" rIns="0" bIns="0" rtlCol="0" anchor="t">
            <a:spAutoFit/>
          </a:bodyPr>
          <a:lstStyle/>
          <a:p>
            <a:pPr marL="0" lvl="0" indent="0" algn="ctr">
              <a:lnSpc>
                <a:spcPts val="6667"/>
              </a:lnSpc>
            </a:pPr>
            <a:r>
              <a:rPr lang="en-US" sz="5900" spc="35">
                <a:solidFill>
                  <a:srgbClr val="605048"/>
                </a:solidFill>
                <a:latin typeface="Carelia Bold"/>
              </a:rPr>
              <a:t>The course of the Revolution</a:t>
            </a:r>
          </a:p>
        </p:txBody>
      </p:sp>
      <p:sp>
        <p:nvSpPr>
          <p:cNvPr id="19" name="TextBox 19"/>
          <p:cNvSpPr txBox="1"/>
          <p:nvPr/>
        </p:nvSpPr>
        <p:spPr>
          <a:xfrm rot="-300290">
            <a:off x="2933627" y="3247957"/>
            <a:ext cx="6901703" cy="4890780"/>
          </a:xfrm>
          <a:prstGeom prst="rect">
            <a:avLst/>
          </a:prstGeom>
        </p:spPr>
        <p:txBody>
          <a:bodyPr lIns="0" tIns="0" rIns="0" bIns="0" rtlCol="0" anchor="t">
            <a:spAutoFit/>
          </a:bodyPr>
          <a:lstStyle/>
          <a:p>
            <a:pPr marL="541952" lvl="1" indent="-270976" algn="ctr">
              <a:lnSpc>
                <a:spcPts val="3514"/>
              </a:lnSpc>
              <a:buFont typeface="Arial"/>
              <a:buChar char="•"/>
            </a:pPr>
            <a:r>
              <a:rPr lang="en-US" sz="2510" dirty="0">
                <a:solidFill>
                  <a:srgbClr val="605048"/>
                </a:solidFill>
                <a:latin typeface="Glacial Indifference Bold"/>
              </a:rPr>
              <a:t>Reign of Terror (1793-1794):</a:t>
            </a:r>
          </a:p>
          <a:p>
            <a:pPr marL="1083904" lvl="2" indent="-361301" algn="ctr">
              <a:lnSpc>
                <a:spcPts val="3514"/>
              </a:lnSpc>
              <a:buFont typeface="Arial"/>
              <a:buChar char="⚬"/>
            </a:pPr>
            <a:r>
              <a:rPr lang="en-US" sz="2510" dirty="0">
                <a:solidFill>
                  <a:srgbClr val="605048"/>
                </a:solidFill>
                <a:latin typeface="Glacial Indifference Bold"/>
              </a:rPr>
              <a:t>Committee of Public Safety, led by Maximilien Robespierre, gained power.</a:t>
            </a:r>
          </a:p>
          <a:p>
            <a:pPr marL="1083904" lvl="2" indent="-361301" algn="ctr">
              <a:lnSpc>
                <a:spcPts val="3514"/>
              </a:lnSpc>
              <a:buFont typeface="Arial"/>
              <a:buChar char="⚬"/>
            </a:pPr>
            <a:r>
              <a:rPr lang="en-US" sz="2510" dirty="0">
                <a:solidFill>
                  <a:srgbClr val="605048"/>
                </a:solidFill>
                <a:latin typeface="Glacial Indifference Bold"/>
              </a:rPr>
              <a:t>Mass executions of perceived enemies, including King Louis XVI and Queen Marie Antoinette.</a:t>
            </a:r>
          </a:p>
          <a:p>
            <a:pPr marL="541952" lvl="1" indent="-270976" algn="ctr">
              <a:lnSpc>
                <a:spcPts val="3514"/>
              </a:lnSpc>
              <a:buFont typeface="Arial"/>
              <a:buChar char="•"/>
            </a:pPr>
            <a:r>
              <a:rPr lang="en-US" sz="2510" dirty="0">
                <a:solidFill>
                  <a:srgbClr val="605048"/>
                </a:solidFill>
                <a:latin typeface="Glacial Indifference Bold"/>
              </a:rPr>
              <a:t>Rise of Napoleon Bonaparte (1799):</a:t>
            </a:r>
          </a:p>
          <a:p>
            <a:pPr marL="1083904" lvl="2" indent="-361301" algn="ctr">
              <a:lnSpc>
                <a:spcPts val="3514"/>
              </a:lnSpc>
              <a:buFont typeface="Arial"/>
              <a:buChar char="⚬"/>
            </a:pPr>
            <a:r>
              <a:rPr lang="en-US" sz="2510" dirty="0">
                <a:solidFill>
                  <a:srgbClr val="605048"/>
                </a:solidFill>
                <a:latin typeface="Glacial Indifference Bold"/>
              </a:rPr>
              <a:t>Napoleon staged a coup and became First Consul.</a:t>
            </a:r>
          </a:p>
          <a:p>
            <a:pPr marL="1083904" lvl="2" indent="-361301" algn="ctr">
              <a:lnSpc>
                <a:spcPts val="3514"/>
              </a:lnSpc>
              <a:buFont typeface="Arial"/>
              <a:buChar char="⚬"/>
            </a:pPr>
            <a:r>
              <a:rPr lang="en-US" sz="2510" dirty="0">
                <a:solidFill>
                  <a:srgbClr val="605048"/>
                </a:solidFill>
                <a:latin typeface="Glacial Indifference Bold"/>
              </a:rPr>
              <a:t>Later declared himself Emperor Napoleon I in 1804.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p:nvPr/>
        </p:nvGrpSpPr>
        <p:grpSpPr>
          <a:xfrm>
            <a:off x="4951531" y="4967888"/>
            <a:ext cx="5021140" cy="4983334"/>
            <a:chOff x="0" y="0"/>
            <a:chExt cx="6694853" cy="6644445"/>
          </a:xfrm>
        </p:grpSpPr>
        <p:sp>
          <p:nvSpPr>
            <p:cNvPr id="4" name="Freeform 4"/>
            <p:cNvSpPr/>
            <p:nvPr/>
          </p:nvSpPr>
          <p:spPr>
            <a:xfrm>
              <a:off x="0" y="0"/>
              <a:ext cx="6694853" cy="6644445"/>
            </a:xfrm>
            <a:custGeom>
              <a:avLst/>
              <a:gdLst/>
              <a:ahLst/>
              <a:cxnLst/>
              <a:rect l="l" t="t" r="r" b="b"/>
              <a:pathLst>
                <a:path w="6694853" h="6644445">
                  <a:moveTo>
                    <a:pt x="0" y="0"/>
                  </a:moveTo>
                  <a:lnTo>
                    <a:pt x="6694853" y="0"/>
                  </a:lnTo>
                  <a:lnTo>
                    <a:pt x="6694853" y="6644445"/>
                  </a:lnTo>
                  <a:lnTo>
                    <a:pt x="0" y="6644445"/>
                  </a:lnTo>
                  <a:lnTo>
                    <a:pt x="0" y="0"/>
                  </a:lnTo>
                  <a:close/>
                </a:path>
              </a:pathLst>
            </a:custGeom>
            <a:blipFill>
              <a:blip r:embed="rId3"/>
              <a:stretch>
                <a:fillRect l="-32865" t="-4176" r="-29904" b="-7756"/>
              </a:stretch>
            </a:blipFill>
          </p:spPr>
        </p:sp>
        <p:sp>
          <p:nvSpPr>
            <p:cNvPr id="5" name="Freeform 5"/>
            <p:cNvSpPr/>
            <p:nvPr/>
          </p:nvSpPr>
          <p:spPr>
            <a:xfrm>
              <a:off x="382003" y="318724"/>
              <a:ext cx="5792269" cy="5980579"/>
            </a:xfrm>
            <a:custGeom>
              <a:avLst/>
              <a:gdLst/>
              <a:ahLst/>
              <a:cxnLst/>
              <a:rect l="l" t="t" r="r" b="b"/>
              <a:pathLst>
                <a:path w="5792269" h="5980579">
                  <a:moveTo>
                    <a:pt x="0" y="0"/>
                  </a:moveTo>
                  <a:lnTo>
                    <a:pt x="5792269" y="0"/>
                  </a:lnTo>
                  <a:lnTo>
                    <a:pt x="5792269" y="5980579"/>
                  </a:lnTo>
                  <a:lnTo>
                    <a:pt x="0" y="5980579"/>
                  </a:lnTo>
                  <a:lnTo>
                    <a:pt x="0" y="0"/>
                  </a:lnTo>
                  <a:close/>
                </a:path>
              </a:pathLst>
            </a:custGeom>
            <a:blipFill>
              <a:blip r:embed="rId4"/>
              <a:stretch>
                <a:fillRect l="-26838" r="-38099"/>
              </a:stretch>
            </a:blipFill>
          </p:spPr>
        </p:sp>
      </p:grpSp>
      <p:sp>
        <p:nvSpPr>
          <p:cNvPr id="6" name="Freeform 6"/>
          <p:cNvSpPr/>
          <p:nvPr/>
        </p:nvSpPr>
        <p:spPr>
          <a:xfrm>
            <a:off x="365537" y="556230"/>
            <a:ext cx="4411658" cy="4411658"/>
          </a:xfrm>
          <a:custGeom>
            <a:avLst/>
            <a:gdLst/>
            <a:ahLst/>
            <a:cxnLst/>
            <a:rect l="l" t="t" r="r" b="b"/>
            <a:pathLst>
              <a:path w="4411658" h="4411658">
                <a:moveTo>
                  <a:pt x="0" y="0"/>
                </a:moveTo>
                <a:lnTo>
                  <a:pt x="4411658" y="0"/>
                </a:lnTo>
                <a:lnTo>
                  <a:pt x="4411658" y="4411658"/>
                </a:lnTo>
                <a:lnTo>
                  <a:pt x="0" y="4411658"/>
                </a:lnTo>
                <a:lnTo>
                  <a:pt x="0" y="0"/>
                </a:lnTo>
                <a:close/>
              </a:path>
            </a:pathLst>
          </a:custGeom>
          <a:blipFill>
            <a:blip r:embed="rId5"/>
            <a:stretch>
              <a:fillRect/>
            </a:stretch>
          </a:blipFill>
        </p:spPr>
      </p:sp>
      <p:sp>
        <p:nvSpPr>
          <p:cNvPr id="7" name="TextBox 7"/>
          <p:cNvSpPr txBox="1"/>
          <p:nvPr/>
        </p:nvSpPr>
        <p:spPr>
          <a:xfrm>
            <a:off x="9728726" y="556230"/>
            <a:ext cx="8470035" cy="5189179"/>
          </a:xfrm>
          <a:prstGeom prst="rect">
            <a:avLst/>
          </a:prstGeom>
        </p:spPr>
        <p:txBody>
          <a:bodyPr lIns="0" tIns="0" rIns="0" bIns="0" rtlCol="0" anchor="t">
            <a:spAutoFit/>
          </a:bodyPr>
          <a:lstStyle/>
          <a:p>
            <a:pPr marL="0" lvl="0" indent="0" algn="r">
              <a:lnSpc>
                <a:spcPts val="10201"/>
              </a:lnSpc>
            </a:pPr>
            <a:r>
              <a:rPr lang="en-US" sz="9027" spc="54" dirty="0">
                <a:solidFill>
                  <a:srgbClr val="605048"/>
                </a:solidFill>
                <a:latin typeface="Carelia Bold"/>
              </a:rPr>
              <a:t>Impacts the revolution had on the Society</a:t>
            </a:r>
          </a:p>
        </p:txBody>
      </p:sp>
      <p:sp>
        <p:nvSpPr>
          <p:cNvPr id="8" name="TextBox 8"/>
          <p:cNvSpPr txBox="1"/>
          <p:nvPr/>
        </p:nvSpPr>
        <p:spPr>
          <a:xfrm>
            <a:off x="5537715" y="898901"/>
            <a:ext cx="3606285" cy="2942463"/>
          </a:xfrm>
          <a:prstGeom prst="rect">
            <a:avLst/>
          </a:prstGeom>
        </p:spPr>
        <p:txBody>
          <a:bodyPr lIns="0" tIns="0" rIns="0" bIns="0" rtlCol="0" anchor="t">
            <a:spAutoFit/>
          </a:bodyPr>
          <a:lstStyle/>
          <a:p>
            <a:pPr>
              <a:lnSpc>
                <a:spcPts val="3320"/>
              </a:lnSpc>
            </a:pPr>
            <a:r>
              <a:rPr lang="en-US" sz="2699" dirty="0">
                <a:solidFill>
                  <a:srgbClr val="605048"/>
                </a:solidFill>
                <a:latin typeface="Glacial Indifference Bold"/>
              </a:rPr>
              <a:t>Rise of Republicanism: </a:t>
            </a:r>
            <a:r>
              <a:rPr lang="en-US" sz="2699" dirty="0">
                <a:solidFill>
                  <a:srgbClr val="605048"/>
                </a:solidFill>
                <a:latin typeface="Glacial Indifference"/>
              </a:rPr>
              <a:t>Replaced monarchy with a democratic government, emphasizing people's sovereignty and participation in politics.</a:t>
            </a:r>
          </a:p>
        </p:txBody>
      </p:sp>
      <p:sp>
        <p:nvSpPr>
          <p:cNvPr id="9" name="TextBox 9"/>
          <p:cNvSpPr txBox="1"/>
          <p:nvPr/>
        </p:nvSpPr>
        <p:spPr>
          <a:xfrm>
            <a:off x="10295738" y="6794893"/>
            <a:ext cx="7737425" cy="923925"/>
          </a:xfrm>
          <a:prstGeom prst="rect">
            <a:avLst/>
          </a:prstGeom>
        </p:spPr>
        <p:txBody>
          <a:bodyPr lIns="0" tIns="0" rIns="0" bIns="0" rtlCol="0" anchor="t">
            <a:spAutoFit/>
          </a:bodyPr>
          <a:lstStyle/>
          <a:p>
            <a:pPr algn="ctr">
              <a:lnSpc>
                <a:spcPts val="7319"/>
              </a:lnSpc>
              <a:spcBef>
                <a:spcPct val="0"/>
              </a:spcBef>
            </a:pPr>
            <a:r>
              <a:rPr lang="en-US" sz="6099" spc="134">
                <a:solidFill>
                  <a:srgbClr val="605048"/>
                </a:solidFill>
                <a:latin typeface="Carelia"/>
              </a:rPr>
              <a:t>POSITIVE IMPACTS</a:t>
            </a:r>
          </a:p>
        </p:txBody>
      </p:sp>
      <p:sp>
        <p:nvSpPr>
          <p:cNvPr id="10" name="TextBox 10"/>
          <p:cNvSpPr txBox="1"/>
          <p:nvPr/>
        </p:nvSpPr>
        <p:spPr>
          <a:xfrm>
            <a:off x="10295738" y="7846959"/>
            <a:ext cx="7482320" cy="2104263"/>
          </a:xfrm>
          <a:prstGeom prst="rect">
            <a:avLst/>
          </a:prstGeom>
        </p:spPr>
        <p:txBody>
          <a:bodyPr lIns="0" tIns="0" rIns="0" bIns="0" rtlCol="0" anchor="t">
            <a:spAutoFit/>
          </a:bodyPr>
          <a:lstStyle/>
          <a:p>
            <a:pPr>
              <a:lnSpc>
                <a:spcPts val="3320"/>
              </a:lnSpc>
            </a:pPr>
            <a:r>
              <a:rPr lang="en-US" sz="2699" dirty="0">
                <a:solidFill>
                  <a:srgbClr val="605048"/>
                </a:solidFill>
                <a:latin typeface="Glacial Indifference Bold"/>
              </a:rPr>
              <a:t>Abolition of Feudalism:</a:t>
            </a:r>
            <a:r>
              <a:rPr lang="en-US" sz="2699" dirty="0">
                <a:solidFill>
                  <a:srgbClr val="605048"/>
                </a:solidFill>
                <a:latin typeface="Glacial Indifference"/>
              </a:rPr>
              <a:t> Ended the feudal system, dismantling privileges of the nobility and clergy, leading to a more equitable distribution of land and wealth.</a:t>
            </a:r>
          </a:p>
          <a:p>
            <a:pPr>
              <a:lnSpc>
                <a:spcPts val="3320"/>
              </a:lnSpc>
            </a:pPr>
            <a:endParaRPr lang="en-US" sz="2699" dirty="0">
              <a:solidFill>
                <a:srgbClr val="605048"/>
              </a:solidFill>
              <a:latin typeface="Glacial Indifference"/>
            </a:endParaRPr>
          </a:p>
        </p:txBody>
      </p:sp>
      <p:sp>
        <p:nvSpPr>
          <p:cNvPr id="11" name="TextBox 11"/>
          <p:cNvSpPr txBox="1"/>
          <p:nvPr/>
        </p:nvSpPr>
        <p:spPr>
          <a:xfrm>
            <a:off x="757241" y="5935909"/>
            <a:ext cx="3606285" cy="4199763"/>
          </a:xfrm>
          <a:prstGeom prst="rect">
            <a:avLst/>
          </a:prstGeom>
        </p:spPr>
        <p:txBody>
          <a:bodyPr lIns="0" tIns="0" rIns="0" bIns="0" rtlCol="0" anchor="t">
            <a:spAutoFit/>
          </a:bodyPr>
          <a:lstStyle/>
          <a:p>
            <a:pPr>
              <a:lnSpc>
                <a:spcPts val="3320"/>
              </a:lnSpc>
            </a:pPr>
            <a:r>
              <a:rPr lang="en-US" sz="2699" dirty="0">
                <a:solidFill>
                  <a:srgbClr val="605048"/>
                </a:solidFill>
                <a:latin typeface="Glacial Indifference Bold"/>
              </a:rPr>
              <a:t>Enlightenment Ideals: </a:t>
            </a:r>
            <a:r>
              <a:rPr lang="en-US" sz="2699" dirty="0">
                <a:solidFill>
                  <a:srgbClr val="605048"/>
                </a:solidFill>
                <a:latin typeface="Glacial Indifference"/>
              </a:rPr>
              <a:t>Influenced by Enlightenment principles, the revolution promoted liberty, equality, and reason, enshrined in the Declaration of the Rights of Man and of the Citizen.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rot="3600693">
            <a:off x="15658833" y="7527931"/>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8993439">
            <a:off x="-4226242" y="1052236"/>
            <a:ext cx="5816163" cy="4028232"/>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9" name="Freeform 9"/>
          <p:cNvSpPr/>
          <p:nvPr/>
        </p:nvSpPr>
        <p:spPr>
          <a:xfrm>
            <a:off x="809005" y="-2346261"/>
            <a:ext cx="16912832" cy="15671945"/>
          </a:xfrm>
          <a:custGeom>
            <a:avLst/>
            <a:gdLst/>
            <a:ahLst/>
            <a:cxnLst/>
            <a:rect l="l" t="t" r="r" b="b"/>
            <a:pathLst>
              <a:path w="16912832" h="15671945">
                <a:moveTo>
                  <a:pt x="0" y="0"/>
                </a:moveTo>
                <a:lnTo>
                  <a:pt x="16912832" y="0"/>
                </a:lnTo>
                <a:lnTo>
                  <a:pt x="16912832" y="15671945"/>
                </a:lnTo>
                <a:lnTo>
                  <a:pt x="0" y="15671945"/>
                </a:lnTo>
                <a:lnTo>
                  <a:pt x="0" y="0"/>
                </a:lnTo>
                <a:close/>
              </a:path>
            </a:pathLst>
          </a:custGeom>
          <a:blipFill>
            <a:blip r:embed="rId5"/>
            <a:stretch>
              <a:fillRect/>
            </a:stretch>
          </a:blipFill>
        </p:spPr>
      </p:sp>
      <p:sp>
        <p:nvSpPr>
          <p:cNvPr id="10" name="Freeform 10"/>
          <p:cNvSpPr/>
          <p:nvPr/>
        </p:nvSpPr>
        <p:spPr>
          <a:xfrm rot="-3077383">
            <a:off x="16290432" y="-517516"/>
            <a:ext cx="3529638" cy="5388761"/>
          </a:xfrm>
          <a:custGeom>
            <a:avLst/>
            <a:gdLst/>
            <a:ahLst/>
            <a:cxnLst/>
            <a:rect l="l" t="t" r="r" b="b"/>
            <a:pathLst>
              <a:path w="3529638" h="5388761">
                <a:moveTo>
                  <a:pt x="0" y="0"/>
                </a:moveTo>
                <a:lnTo>
                  <a:pt x="3529638" y="0"/>
                </a:lnTo>
                <a:lnTo>
                  <a:pt x="3529638" y="5388761"/>
                </a:lnTo>
                <a:lnTo>
                  <a:pt x="0" y="5388761"/>
                </a:lnTo>
                <a:lnTo>
                  <a:pt x="0" y="0"/>
                </a:lnTo>
                <a:close/>
              </a:path>
            </a:pathLst>
          </a:custGeom>
          <a:blipFill>
            <a:blip r:embed="rId6"/>
            <a:stretch>
              <a:fillRect/>
            </a:stretch>
          </a:blipFill>
        </p:spPr>
      </p:sp>
      <p:sp>
        <p:nvSpPr>
          <p:cNvPr id="11" name="Freeform 11"/>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7"/>
            <a:stretch>
              <a:fillRect/>
            </a:stretch>
          </a:blipFill>
        </p:spPr>
      </p:sp>
      <p:sp>
        <p:nvSpPr>
          <p:cNvPr id="12" name="TextBox 12"/>
          <p:cNvSpPr txBox="1"/>
          <p:nvPr/>
        </p:nvSpPr>
        <p:spPr>
          <a:xfrm>
            <a:off x="1757801" y="1596324"/>
            <a:ext cx="14454174" cy="1685925"/>
          </a:xfrm>
          <a:prstGeom prst="rect">
            <a:avLst/>
          </a:prstGeom>
        </p:spPr>
        <p:txBody>
          <a:bodyPr lIns="0" tIns="0" rIns="0" bIns="0" rtlCol="0" anchor="t">
            <a:spAutoFit/>
          </a:bodyPr>
          <a:lstStyle/>
          <a:p>
            <a:pPr marL="0" lvl="0" indent="0" algn="ctr">
              <a:lnSpc>
                <a:spcPts val="13319"/>
              </a:lnSpc>
            </a:pPr>
            <a:r>
              <a:rPr lang="en-US" sz="11100" spc="499">
                <a:solidFill>
                  <a:srgbClr val="605048"/>
                </a:solidFill>
                <a:latin typeface="Carelia Bold"/>
              </a:rPr>
              <a:t>Negative Impacts</a:t>
            </a:r>
          </a:p>
        </p:txBody>
      </p:sp>
      <p:sp>
        <p:nvSpPr>
          <p:cNvPr id="13" name="AutoShape 13"/>
          <p:cNvSpPr/>
          <p:nvPr/>
        </p:nvSpPr>
        <p:spPr>
          <a:xfrm>
            <a:off x="2678472" y="4053553"/>
            <a:ext cx="12690401" cy="20227"/>
          </a:xfrm>
          <a:prstGeom prst="line">
            <a:avLst/>
          </a:prstGeom>
          <a:ln w="38100" cap="flat">
            <a:solidFill>
              <a:srgbClr val="605048"/>
            </a:solidFill>
            <a:prstDash val="solid"/>
            <a:headEnd type="none" w="sm" len="sm"/>
            <a:tailEnd type="none" w="sm" len="sm"/>
          </a:ln>
        </p:spPr>
      </p:sp>
      <p:sp>
        <p:nvSpPr>
          <p:cNvPr id="14" name="AutoShape 14"/>
          <p:cNvSpPr/>
          <p:nvPr/>
        </p:nvSpPr>
        <p:spPr>
          <a:xfrm>
            <a:off x="2743530" y="3968049"/>
            <a:ext cx="0" cy="827487"/>
          </a:xfrm>
          <a:prstGeom prst="line">
            <a:avLst/>
          </a:prstGeom>
          <a:ln w="47625" cap="flat">
            <a:solidFill>
              <a:srgbClr val="605048"/>
            </a:solidFill>
            <a:prstDash val="solid"/>
            <a:headEnd type="oval" w="lg" len="lg"/>
            <a:tailEnd type="oval" w="lg" len="lg"/>
          </a:ln>
        </p:spPr>
      </p:sp>
      <p:sp>
        <p:nvSpPr>
          <p:cNvPr id="15" name="AutoShape 15"/>
          <p:cNvSpPr/>
          <p:nvPr/>
        </p:nvSpPr>
        <p:spPr>
          <a:xfrm>
            <a:off x="5838702" y="3968049"/>
            <a:ext cx="0" cy="827487"/>
          </a:xfrm>
          <a:prstGeom prst="line">
            <a:avLst/>
          </a:prstGeom>
          <a:ln w="47625" cap="flat">
            <a:solidFill>
              <a:srgbClr val="605048"/>
            </a:solidFill>
            <a:prstDash val="solid"/>
            <a:headEnd type="oval" w="lg" len="lg"/>
            <a:tailEnd type="oval" w="lg" len="lg"/>
          </a:ln>
        </p:spPr>
      </p:sp>
      <p:sp>
        <p:nvSpPr>
          <p:cNvPr id="16" name="AutoShape 16"/>
          <p:cNvSpPr/>
          <p:nvPr/>
        </p:nvSpPr>
        <p:spPr>
          <a:xfrm>
            <a:off x="9081846" y="3977353"/>
            <a:ext cx="0" cy="827487"/>
          </a:xfrm>
          <a:prstGeom prst="line">
            <a:avLst/>
          </a:prstGeom>
          <a:ln w="47625" cap="flat">
            <a:solidFill>
              <a:srgbClr val="605048"/>
            </a:solidFill>
            <a:prstDash val="solid"/>
            <a:headEnd type="oval" w="lg" len="lg"/>
            <a:tailEnd type="oval" w="lg" len="lg"/>
          </a:ln>
        </p:spPr>
      </p:sp>
      <p:sp>
        <p:nvSpPr>
          <p:cNvPr id="17" name="AutoShape 17"/>
          <p:cNvSpPr/>
          <p:nvPr/>
        </p:nvSpPr>
        <p:spPr>
          <a:xfrm>
            <a:off x="12301546" y="3968049"/>
            <a:ext cx="0" cy="827487"/>
          </a:xfrm>
          <a:prstGeom prst="line">
            <a:avLst/>
          </a:prstGeom>
          <a:ln w="47625" cap="flat">
            <a:solidFill>
              <a:srgbClr val="605048"/>
            </a:solidFill>
            <a:prstDash val="solid"/>
            <a:headEnd type="oval" w="lg" len="lg"/>
            <a:tailEnd type="oval" w="lg" len="lg"/>
          </a:ln>
        </p:spPr>
      </p:sp>
      <p:sp>
        <p:nvSpPr>
          <p:cNvPr id="18" name="AutoShape 18"/>
          <p:cNvSpPr/>
          <p:nvPr/>
        </p:nvSpPr>
        <p:spPr>
          <a:xfrm>
            <a:off x="15424406" y="3977353"/>
            <a:ext cx="0" cy="827487"/>
          </a:xfrm>
          <a:prstGeom prst="line">
            <a:avLst/>
          </a:prstGeom>
          <a:ln w="47625" cap="flat">
            <a:solidFill>
              <a:srgbClr val="605048"/>
            </a:solidFill>
            <a:prstDash val="solid"/>
            <a:headEnd type="oval" w="lg" len="lg"/>
            <a:tailEnd type="oval" w="lg" len="lg"/>
          </a:ln>
        </p:spPr>
      </p:sp>
      <p:sp>
        <p:nvSpPr>
          <p:cNvPr id="19" name="TextBox 19"/>
          <p:cNvSpPr txBox="1"/>
          <p:nvPr/>
        </p:nvSpPr>
        <p:spPr>
          <a:xfrm>
            <a:off x="4711733" y="5410454"/>
            <a:ext cx="2486677" cy="3041316"/>
          </a:xfrm>
          <a:prstGeom prst="rect">
            <a:avLst/>
          </a:prstGeom>
        </p:spPr>
        <p:txBody>
          <a:bodyPr lIns="0" tIns="0" rIns="0" bIns="0" rtlCol="0" anchor="t">
            <a:spAutoFit/>
          </a:bodyPr>
          <a:lstStyle/>
          <a:p>
            <a:pPr marL="380660" lvl="1" indent="-190330" algn="ctr">
              <a:lnSpc>
                <a:spcPts val="2468"/>
              </a:lnSpc>
              <a:buFont typeface="Arial"/>
              <a:buChar char="•"/>
            </a:pPr>
            <a:r>
              <a:rPr lang="en-US" sz="1763">
                <a:solidFill>
                  <a:srgbClr val="605048"/>
                </a:solidFill>
                <a:latin typeface="Glacial Indifference"/>
              </a:rPr>
              <a:t>The revolution caused economic instability and job losses due to the abolition of feudalism and redistribution of land, impacting both the aristocracy and common people.</a:t>
            </a:r>
          </a:p>
          <a:p>
            <a:pPr algn="ctr">
              <a:lnSpc>
                <a:spcPts val="2468"/>
              </a:lnSpc>
            </a:pPr>
            <a:endParaRPr lang="en-US" sz="1763">
              <a:solidFill>
                <a:srgbClr val="605048"/>
              </a:solidFill>
              <a:latin typeface="Glacial Indifference"/>
            </a:endParaRPr>
          </a:p>
        </p:txBody>
      </p:sp>
      <p:sp>
        <p:nvSpPr>
          <p:cNvPr id="20" name="TextBox 20"/>
          <p:cNvSpPr txBox="1"/>
          <p:nvPr/>
        </p:nvSpPr>
        <p:spPr>
          <a:xfrm>
            <a:off x="738798" y="4972050"/>
            <a:ext cx="4057089" cy="352425"/>
          </a:xfrm>
          <a:prstGeom prst="rect">
            <a:avLst/>
          </a:prstGeom>
        </p:spPr>
        <p:txBody>
          <a:bodyPr lIns="0" tIns="0" rIns="0" bIns="0" rtlCol="0" anchor="t">
            <a:spAutoFit/>
          </a:bodyPr>
          <a:lstStyle/>
          <a:p>
            <a:pPr marL="0" lvl="0" indent="0" algn="ctr">
              <a:lnSpc>
                <a:spcPts val="2880"/>
              </a:lnSpc>
            </a:pPr>
            <a:r>
              <a:rPr lang="en-US" sz="2400" spc="52">
                <a:solidFill>
                  <a:srgbClr val="605048"/>
                </a:solidFill>
                <a:latin typeface="Carelia"/>
              </a:rPr>
              <a:t>REIGN OF TERROR</a:t>
            </a:r>
          </a:p>
        </p:txBody>
      </p:sp>
      <p:sp>
        <p:nvSpPr>
          <p:cNvPr id="21" name="TextBox 21"/>
          <p:cNvSpPr txBox="1"/>
          <p:nvPr/>
        </p:nvSpPr>
        <p:spPr>
          <a:xfrm>
            <a:off x="1757801" y="5451612"/>
            <a:ext cx="2475506" cy="1822116"/>
          </a:xfrm>
          <a:prstGeom prst="rect">
            <a:avLst/>
          </a:prstGeom>
        </p:spPr>
        <p:txBody>
          <a:bodyPr lIns="0" tIns="0" rIns="0" bIns="0" rtlCol="0" anchor="t">
            <a:spAutoFit/>
          </a:bodyPr>
          <a:lstStyle/>
          <a:p>
            <a:pPr marL="380660" lvl="1" indent="-190330" algn="ctr">
              <a:lnSpc>
                <a:spcPts val="2468"/>
              </a:lnSpc>
              <a:buFont typeface="Arial"/>
              <a:buChar char="•"/>
            </a:pPr>
            <a:r>
              <a:rPr lang="en-US" sz="1763" dirty="0">
                <a:solidFill>
                  <a:srgbClr val="605048"/>
                </a:solidFill>
                <a:latin typeface="Glacial Indifference"/>
              </a:rPr>
              <a:t>The period of the Reign of Terror led to mass executions, political repression, and a climate of fear and instability.</a:t>
            </a:r>
          </a:p>
        </p:txBody>
      </p:sp>
      <p:grpSp>
        <p:nvGrpSpPr>
          <p:cNvPr id="22" name="Group 22"/>
          <p:cNvGrpSpPr>
            <a:grpSpLocks noChangeAspect="1"/>
          </p:cNvGrpSpPr>
          <p:nvPr/>
        </p:nvGrpSpPr>
        <p:grpSpPr>
          <a:xfrm rot="6608963">
            <a:off x="-1468618" y="7292079"/>
            <a:ext cx="3393915" cy="5044715"/>
            <a:chOff x="0" y="0"/>
            <a:chExt cx="3175000" cy="4719320"/>
          </a:xfrm>
        </p:grpSpPr>
        <p:sp>
          <p:nvSpPr>
            <p:cNvPr id="23" name="Freeform 2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8"/>
              <a:stretch>
                <a:fillRect l="-113593" r="-237551"/>
              </a:stretch>
            </a:blipFill>
          </p:spPr>
        </p:sp>
        <p:sp>
          <p:nvSpPr>
            <p:cNvPr id="24" name="Freeform 2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9"/>
              <a:stretch>
                <a:fillRect l="-4322" t="-3535" r="-518"/>
              </a:stretch>
            </a:blipFill>
          </p:spPr>
        </p:sp>
      </p:grpSp>
      <p:sp>
        <p:nvSpPr>
          <p:cNvPr id="25" name="TextBox 25"/>
          <p:cNvSpPr txBox="1"/>
          <p:nvPr/>
        </p:nvSpPr>
        <p:spPr>
          <a:xfrm>
            <a:off x="3632781" y="4855319"/>
            <a:ext cx="4644580" cy="619125"/>
          </a:xfrm>
          <a:prstGeom prst="rect">
            <a:avLst/>
          </a:prstGeom>
        </p:spPr>
        <p:txBody>
          <a:bodyPr lIns="0" tIns="0" rIns="0" bIns="0" rtlCol="0" anchor="t">
            <a:spAutoFit/>
          </a:bodyPr>
          <a:lstStyle/>
          <a:p>
            <a:pPr marL="0" lvl="0" indent="0" algn="ctr">
              <a:lnSpc>
                <a:spcPts val="2400"/>
              </a:lnSpc>
            </a:pPr>
            <a:r>
              <a:rPr lang="en-US" sz="2000" spc="44">
                <a:solidFill>
                  <a:srgbClr val="605048"/>
                </a:solidFill>
                <a:latin typeface="Carelia"/>
              </a:rPr>
              <a:t>SOCIAL AND ECONOMIC DISRUPTION</a:t>
            </a:r>
          </a:p>
        </p:txBody>
      </p:sp>
      <p:sp>
        <p:nvSpPr>
          <p:cNvPr id="26" name="TextBox 26"/>
          <p:cNvSpPr txBox="1"/>
          <p:nvPr/>
        </p:nvSpPr>
        <p:spPr>
          <a:xfrm>
            <a:off x="7843183" y="5509690"/>
            <a:ext cx="2891616" cy="2431716"/>
          </a:xfrm>
          <a:prstGeom prst="rect">
            <a:avLst/>
          </a:prstGeom>
        </p:spPr>
        <p:txBody>
          <a:bodyPr lIns="0" tIns="0" rIns="0" bIns="0" rtlCol="0" anchor="t">
            <a:spAutoFit/>
          </a:bodyPr>
          <a:lstStyle/>
          <a:p>
            <a:pPr marL="380660" lvl="1" indent="-190330" algn="ctr">
              <a:lnSpc>
                <a:spcPts val="2468"/>
              </a:lnSpc>
              <a:buFont typeface="Arial"/>
              <a:buChar char="•"/>
            </a:pPr>
            <a:r>
              <a:rPr lang="en-US" sz="1763">
                <a:solidFill>
                  <a:srgbClr val="605048"/>
                </a:solidFill>
                <a:latin typeface="Glacial Indifference"/>
              </a:rPr>
              <a:t>Extreme political factions, such as the Jacobins, implemented authoritarian measures, suppressed dissent, and deepened social divisions.</a:t>
            </a:r>
          </a:p>
          <a:p>
            <a:pPr algn="ctr">
              <a:lnSpc>
                <a:spcPts val="2468"/>
              </a:lnSpc>
            </a:pPr>
            <a:endParaRPr lang="en-US" sz="1763">
              <a:solidFill>
                <a:srgbClr val="605048"/>
              </a:solidFill>
              <a:latin typeface="Glacial Indifference"/>
            </a:endParaRPr>
          </a:p>
        </p:txBody>
      </p:sp>
      <p:sp>
        <p:nvSpPr>
          <p:cNvPr id="27" name="TextBox 27"/>
          <p:cNvSpPr txBox="1"/>
          <p:nvPr/>
        </p:nvSpPr>
        <p:spPr>
          <a:xfrm>
            <a:off x="7198410" y="4804840"/>
            <a:ext cx="4181163" cy="685800"/>
          </a:xfrm>
          <a:prstGeom prst="rect">
            <a:avLst/>
          </a:prstGeom>
        </p:spPr>
        <p:txBody>
          <a:bodyPr lIns="0" tIns="0" rIns="0" bIns="0" rtlCol="0" anchor="t">
            <a:spAutoFit/>
          </a:bodyPr>
          <a:lstStyle/>
          <a:p>
            <a:pPr marL="0" lvl="0" indent="0" algn="ctr">
              <a:lnSpc>
                <a:spcPts val="2760"/>
              </a:lnSpc>
            </a:pPr>
            <a:r>
              <a:rPr lang="en-US" sz="2300" spc="50">
                <a:solidFill>
                  <a:srgbClr val="605048"/>
                </a:solidFill>
                <a:latin typeface="Carelia"/>
              </a:rPr>
              <a:t>RADICALIZATION AND EXTREMISM</a:t>
            </a:r>
          </a:p>
        </p:txBody>
      </p:sp>
      <p:sp>
        <p:nvSpPr>
          <p:cNvPr id="28" name="TextBox 28"/>
          <p:cNvSpPr txBox="1"/>
          <p:nvPr/>
        </p:nvSpPr>
        <p:spPr>
          <a:xfrm>
            <a:off x="11089248" y="5451612"/>
            <a:ext cx="2611758" cy="3650916"/>
          </a:xfrm>
          <a:prstGeom prst="rect">
            <a:avLst/>
          </a:prstGeom>
        </p:spPr>
        <p:txBody>
          <a:bodyPr lIns="0" tIns="0" rIns="0" bIns="0" rtlCol="0" anchor="t">
            <a:spAutoFit/>
          </a:bodyPr>
          <a:lstStyle/>
          <a:p>
            <a:pPr marL="380660" lvl="1" indent="-190330" algn="ctr">
              <a:lnSpc>
                <a:spcPts val="2468"/>
              </a:lnSpc>
              <a:buFont typeface="Arial"/>
              <a:buChar char="•"/>
            </a:pPr>
            <a:r>
              <a:rPr lang="en-US" sz="1763">
                <a:solidFill>
                  <a:srgbClr val="605048"/>
                </a:solidFill>
                <a:latin typeface="Glacial Indifference"/>
              </a:rPr>
              <a:t>-Revolutionary zeal resulted in the destruction and vandalism of cultural and historical artifacts associated with the monarchy and the Catholic Church, leading to the loss or damage of valuable cultural heritage.</a:t>
            </a:r>
          </a:p>
          <a:p>
            <a:pPr algn="ctr">
              <a:lnSpc>
                <a:spcPts val="2468"/>
              </a:lnSpc>
            </a:pPr>
            <a:endParaRPr lang="en-US" sz="1763">
              <a:solidFill>
                <a:srgbClr val="605048"/>
              </a:solidFill>
              <a:latin typeface="Glacial Indifference"/>
            </a:endParaRPr>
          </a:p>
        </p:txBody>
      </p:sp>
      <p:sp>
        <p:nvSpPr>
          <p:cNvPr id="29" name="TextBox 29"/>
          <p:cNvSpPr txBox="1"/>
          <p:nvPr/>
        </p:nvSpPr>
        <p:spPr>
          <a:xfrm>
            <a:off x="8833613" y="5064869"/>
            <a:ext cx="7123027" cy="314325"/>
          </a:xfrm>
          <a:prstGeom prst="rect">
            <a:avLst/>
          </a:prstGeom>
        </p:spPr>
        <p:txBody>
          <a:bodyPr lIns="0" tIns="0" rIns="0" bIns="0" rtlCol="0" anchor="t">
            <a:spAutoFit/>
          </a:bodyPr>
          <a:lstStyle/>
          <a:p>
            <a:pPr marL="0" lvl="0" indent="0" algn="ctr">
              <a:lnSpc>
                <a:spcPts val="2400"/>
              </a:lnSpc>
            </a:pPr>
            <a:r>
              <a:rPr lang="en-US" sz="2000" spc="44">
                <a:solidFill>
                  <a:srgbClr val="605048"/>
                </a:solidFill>
                <a:latin typeface="Carelia"/>
              </a:rPr>
              <a:t>LOSS OF CULTURAL HERITAGE</a:t>
            </a:r>
          </a:p>
        </p:txBody>
      </p:sp>
      <p:sp>
        <p:nvSpPr>
          <p:cNvPr id="30" name="TextBox 30"/>
          <p:cNvSpPr txBox="1"/>
          <p:nvPr/>
        </p:nvSpPr>
        <p:spPr>
          <a:xfrm>
            <a:off x="14138538" y="5537448"/>
            <a:ext cx="2571737" cy="2431716"/>
          </a:xfrm>
          <a:prstGeom prst="rect">
            <a:avLst/>
          </a:prstGeom>
        </p:spPr>
        <p:txBody>
          <a:bodyPr lIns="0" tIns="0" rIns="0" bIns="0" rtlCol="0" anchor="t">
            <a:spAutoFit/>
          </a:bodyPr>
          <a:lstStyle/>
          <a:p>
            <a:pPr marL="380660" lvl="1" indent="-190330" algn="ctr">
              <a:lnSpc>
                <a:spcPts val="2468"/>
              </a:lnSpc>
              <a:buFont typeface="Arial"/>
              <a:buChar char="•"/>
            </a:pPr>
            <a:r>
              <a:rPr lang="en-US" sz="1763">
                <a:solidFill>
                  <a:srgbClr val="605048"/>
                </a:solidFill>
                <a:latin typeface="Glacial Indifference"/>
              </a:rPr>
              <a:t>he revolution sparked conflicts within France and with other European powers, leading to years of warfare, instability, and loss of life.</a:t>
            </a:r>
          </a:p>
          <a:p>
            <a:pPr algn="ctr">
              <a:lnSpc>
                <a:spcPts val="2468"/>
              </a:lnSpc>
            </a:pPr>
            <a:endParaRPr lang="en-US" sz="1763">
              <a:solidFill>
                <a:srgbClr val="605048"/>
              </a:solidFill>
              <a:latin typeface="Glacial Indifference"/>
            </a:endParaRPr>
          </a:p>
        </p:txBody>
      </p:sp>
      <p:sp>
        <p:nvSpPr>
          <p:cNvPr id="31" name="TextBox 31"/>
          <p:cNvSpPr txBox="1"/>
          <p:nvPr/>
        </p:nvSpPr>
        <p:spPr>
          <a:xfrm>
            <a:off x="14512060" y="4911985"/>
            <a:ext cx="1872319" cy="663562"/>
          </a:xfrm>
          <a:prstGeom prst="rect">
            <a:avLst/>
          </a:prstGeom>
        </p:spPr>
        <p:txBody>
          <a:bodyPr lIns="0" tIns="0" rIns="0" bIns="0" rtlCol="0" anchor="t">
            <a:spAutoFit/>
          </a:bodyPr>
          <a:lstStyle/>
          <a:p>
            <a:pPr marL="0" lvl="0" indent="0" algn="ctr">
              <a:lnSpc>
                <a:spcPts val="2698"/>
              </a:lnSpc>
            </a:pPr>
            <a:r>
              <a:rPr lang="en-US" sz="2248" spc="49">
                <a:solidFill>
                  <a:srgbClr val="605048"/>
                </a:solidFill>
                <a:latin typeface="Carelia"/>
              </a:rPr>
              <a:t>WARS AND CONFLICTS</a:t>
            </a:r>
          </a:p>
        </p:txBody>
      </p:sp>
      <p:sp>
        <p:nvSpPr>
          <p:cNvPr id="32" name="Freeform 32"/>
          <p:cNvSpPr/>
          <p:nvPr/>
        </p:nvSpPr>
        <p:spPr>
          <a:xfrm rot="-6584942">
            <a:off x="14857650" y="8789523"/>
            <a:ext cx="3944942" cy="3875906"/>
          </a:xfrm>
          <a:custGeom>
            <a:avLst/>
            <a:gdLst/>
            <a:ahLst/>
            <a:cxnLst/>
            <a:rect l="l" t="t" r="r" b="b"/>
            <a:pathLst>
              <a:path w="3944942" h="3875906">
                <a:moveTo>
                  <a:pt x="0" y="0"/>
                </a:moveTo>
                <a:lnTo>
                  <a:pt x="3944943" y="0"/>
                </a:lnTo>
                <a:lnTo>
                  <a:pt x="3944943" y="3875905"/>
                </a:lnTo>
                <a:lnTo>
                  <a:pt x="0" y="3875905"/>
                </a:lnTo>
                <a:lnTo>
                  <a:pt x="0" y="0"/>
                </a:lnTo>
                <a:close/>
              </a:path>
            </a:pathLst>
          </a:custGeom>
          <a:blipFill>
            <a:blip r:embed="rId7"/>
            <a:stretch>
              <a:fillRect/>
            </a:stretch>
          </a:blipFill>
        </p:spPr>
      </p:sp>
      <p:sp>
        <p:nvSpPr>
          <p:cNvPr id="33" name="AutoShape 33"/>
          <p:cNvSpPr/>
          <p:nvPr/>
        </p:nvSpPr>
        <p:spPr>
          <a:xfrm>
            <a:off x="9081846" y="3149866"/>
            <a:ext cx="0" cy="827487"/>
          </a:xfrm>
          <a:prstGeom prst="line">
            <a:avLst/>
          </a:prstGeom>
          <a:ln w="47625" cap="flat">
            <a:solidFill>
              <a:srgbClr val="605048"/>
            </a:solidFill>
            <a:prstDash val="solid"/>
            <a:headEnd type="oval" w="lg" len="lg"/>
            <a:tailEnd type="oval" w="lg" len="lg"/>
          </a:ln>
        </p:spPr>
      </p:sp>
      <p:sp>
        <p:nvSpPr>
          <p:cNvPr id="34" name="TextBox 34"/>
          <p:cNvSpPr txBox="1"/>
          <p:nvPr/>
        </p:nvSpPr>
        <p:spPr>
          <a:xfrm>
            <a:off x="2823150" y="9845478"/>
            <a:ext cx="11516506" cy="298116"/>
          </a:xfrm>
          <a:prstGeom prst="rect">
            <a:avLst/>
          </a:prstGeom>
        </p:spPr>
        <p:txBody>
          <a:bodyPr lIns="0" tIns="0" rIns="0" bIns="0" rtlCol="0" anchor="t">
            <a:spAutoFit/>
          </a:bodyPr>
          <a:lstStyle/>
          <a:p>
            <a:pPr marL="380660" lvl="1" indent="-190330" algn="ctr">
              <a:lnSpc>
                <a:spcPts val="2468"/>
              </a:lnSpc>
              <a:buFont typeface="Arial"/>
              <a:buChar char="•"/>
            </a:pPr>
            <a:r>
              <a:rPr lang="en-US" sz="1763">
                <a:solidFill>
                  <a:srgbClr val="605048"/>
                </a:solidFill>
                <a:latin typeface="Glacial Indifference"/>
              </a:rPr>
              <a:t>Yeah, you. why are you reading this? </a:t>
            </a:r>
            <a:r>
              <a:rPr lang="en-US" sz="1763">
                <a:solidFill>
                  <a:srgbClr val="605048"/>
                </a:solidFill>
                <a:latin typeface="Glacial Indifference Bold"/>
              </a:rPr>
              <a:t>PAY ATTENTION!!1!</a:t>
            </a:r>
          </a:p>
        </p:txBody>
      </p:sp>
      <p:sp>
        <p:nvSpPr>
          <p:cNvPr id="36" name="Freeform 22">
            <a:extLst>
              <a:ext uri="{FF2B5EF4-FFF2-40B4-BE49-F238E27FC236}">
                <a16:creationId xmlns:a16="http://schemas.microsoft.com/office/drawing/2014/main" id="{81D4D312-4153-47DE-8E54-DC0FE28B31A9}"/>
              </a:ext>
            </a:extLst>
          </p:cNvPr>
          <p:cNvSpPr/>
          <p:nvPr/>
        </p:nvSpPr>
        <p:spPr>
          <a:xfrm>
            <a:off x="3180873" y="-3704355"/>
            <a:ext cx="12007939" cy="1891250"/>
          </a:xfrm>
          <a:custGeom>
            <a:avLst/>
            <a:gdLst/>
            <a:ahLst/>
            <a:cxnLst/>
            <a:rect l="l" t="t" r="r" b="b"/>
            <a:pathLst>
              <a:path w="12007939" h="1891250">
                <a:moveTo>
                  <a:pt x="0" y="0"/>
                </a:moveTo>
                <a:lnTo>
                  <a:pt x="12007938" y="0"/>
                </a:lnTo>
                <a:lnTo>
                  <a:pt x="12007938" y="1891251"/>
                </a:lnTo>
                <a:lnTo>
                  <a:pt x="0" y="18912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sp>
        <p:nvSpPr>
          <p:cNvPr id="3" name="Freeform 3"/>
          <p:cNvSpPr/>
          <p:nvPr/>
        </p:nvSpPr>
        <p:spPr>
          <a:xfrm rot="6388641">
            <a:off x="-1851477" y="-1782207"/>
            <a:ext cx="4019186" cy="6136162"/>
          </a:xfrm>
          <a:custGeom>
            <a:avLst/>
            <a:gdLst/>
            <a:ahLst/>
            <a:cxnLst/>
            <a:rect l="l" t="t" r="r" b="b"/>
            <a:pathLst>
              <a:path w="4019186" h="6136162">
                <a:moveTo>
                  <a:pt x="0" y="0"/>
                </a:moveTo>
                <a:lnTo>
                  <a:pt x="4019186" y="0"/>
                </a:lnTo>
                <a:lnTo>
                  <a:pt x="4019186" y="6136163"/>
                </a:lnTo>
                <a:lnTo>
                  <a:pt x="0" y="6136163"/>
                </a:lnTo>
                <a:lnTo>
                  <a:pt x="0" y="0"/>
                </a:lnTo>
                <a:close/>
              </a:path>
            </a:pathLst>
          </a:custGeom>
          <a:blipFill>
            <a:blip r:embed="rId3"/>
            <a:stretch>
              <a:fillRect/>
            </a:stretch>
          </a:blipFill>
        </p:spPr>
      </p:sp>
      <p:sp>
        <p:nvSpPr>
          <p:cNvPr id="4" name="Freeform 4"/>
          <p:cNvSpPr/>
          <p:nvPr/>
        </p:nvSpPr>
        <p:spPr>
          <a:xfrm rot="-771251">
            <a:off x="1115276" y="367687"/>
            <a:ext cx="3711075" cy="3600533"/>
          </a:xfrm>
          <a:custGeom>
            <a:avLst/>
            <a:gdLst/>
            <a:ahLst/>
            <a:cxnLst/>
            <a:rect l="l" t="t" r="r" b="b"/>
            <a:pathLst>
              <a:path w="3711075" h="3600533">
                <a:moveTo>
                  <a:pt x="0" y="0"/>
                </a:moveTo>
                <a:lnTo>
                  <a:pt x="3711075" y="0"/>
                </a:lnTo>
                <a:lnTo>
                  <a:pt x="3711075" y="3600533"/>
                </a:lnTo>
                <a:lnTo>
                  <a:pt x="0" y="3600533"/>
                </a:lnTo>
                <a:lnTo>
                  <a:pt x="0" y="0"/>
                </a:lnTo>
                <a:close/>
              </a:path>
            </a:pathLst>
          </a:custGeom>
          <a:blipFill>
            <a:blip r:embed="rId4"/>
            <a:stretch>
              <a:fillRect/>
            </a:stretch>
          </a:blipFill>
        </p:spPr>
      </p:sp>
      <p:sp>
        <p:nvSpPr>
          <p:cNvPr id="5" name="Freeform 5"/>
          <p:cNvSpPr/>
          <p:nvPr/>
        </p:nvSpPr>
        <p:spPr>
          <a:xfrm>
            <a:off x="4516119" y="1477337"/>
            <a:ext cx="9255763" cy="7961133"/>
          </a:xfrm>
          <a:custGeom>
            <a:avLst/>
            <a:gdLst/>
            <a:ahLst/>
            <a:cxnLst/>
            <a:rect l="l" t="t" r="r" b="b"/>
            <a:pathLst>
              <a:path w="9255763" h="7961133">
                <a:moveTo>
                  <a:pt x="0" y="0"/>
                </a:moveTo>
                <a:lnTo>
                  <a:pt x="9255762" y="0"/>
                </a:lnTo>
                <a:lnTo>
                  <a:pt x="9255762" y="7961133"/>
                </a:lnTo>
                <a:lnTo>
                  <a:pt x="0" y="7961133"/>
                </a:lnTo>
                <a:lnTo>
                  <a:pt x="0" y="0"/>
                </a:lnTo>
                <a:close/>
              </a:path>
            </a:pathLst>
          </a:custGeom>
          <a:blipFill>
            <a:blip r:embed="rId5"/>
            <a:stretch>
              <a:fillRect/>
            </a:stretch>
          </a:blipFill>
        </p:spPr>
      </p:sp>
      <p:grpSp>
        <p:nvGrpSpPr>
          <p:cNvPr id="6" name="Group 6"/>
          <p:cNvGrpSpPr>
            <a:grpSpLocks noChangeAspect="1"/>
          </p:cNvGrpSpPr>
          <p:nvPr/>
        </p:nvGrpSpPr>
        <p:grpSpPr>
          <a:xfrm rot="-3883786">
            <a:off x="13894499" y="-2467376"/>
            <a:ext cx="4146901" cy="6163954"/>
            <a:chOff x="0" y="0"/>
            <a:chExt cx="3175000" cy="4719320"/>
          </a:xfrm>
        </p:grpSpPr>
        <p:sp>
          <p:nvSpPr>
            <p:cNvPr id="7" name="Freeform 7"/>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8" name="Freeform 8"/>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9" name="TextBox 9"/>
          <p:cNvSpPr txBox="1"/>
          <p:nvPr/>
        </p:nvSpPr>
        <p:spPr>
          <a:xfrm>
            <a:off x="5058778" y="3522064"/>
            <a:ext cx="8594423" cy="918879"/>
          </a:xfrm>
          <a:prstGeom prst="rect">
            <a:avLst/>
          </a:prstGeom>
        </p:spPr>
        <p:txBody>
          <a:bodyPr lIns="0" tIns="0" rIns="0" bIns="0" rtlCol="0" anchor="t">
            <a:spAutoFit/>
          </a:bodyPr>
          <a:lstStyle/>
          <a:p>
            <a:pPr algn="ctr">
              <a:lnSpc>
                <a:spcPts val="6358"/>
              </a:lnSpc>
            </a:pPr>
            <a:r>
              <a:rPr lang="en-US" sz="8366" spc="225">
                <a:solidFill>
                  <a:srgbClr val="605048"/>
                </a:solidFill>
                <a:latin typeface="Carelia"/>
              </a:rPr>
              <a:t>Around</a:t>
            </a:r>
          </a:p>
        </p:txBody>
      </p:sp>
      <p:sp>
        <p:nvSpPr>
          <p:cNvPr id="10" name="TextBox 10"/>
          <p:cNvSpPr txBox="1"/>
          <p:nvPr/>
        </p:nvSpPr>
        <p:spPr>
          <a:xfrm>
            <a:off x="5992228" y="6454149"/>
            <a:ext cx="6303545" cy="1298575"/>
          </a:xfrm>
          <a:prstGeom prst="rect">
            <a:avLst/>
          </a:prstGeom>
        </p:spPr>
        <p:txBody>
          <a:bodyPr lIns="0" tIns="0" rIns="0" bIns="0" rtlCol="0" anchor="t">
            <a:spAutoFit/>
          </a:bodyPr>
          <a:lstStyle/>
          <a:p>
            <a:pPr algn="ctr">
              <a:lnSpc>
                <a:spcPts val="3499"/>
              </a:lnSpc>
            </a:pPr>
            <a:r>
              <a:rPr lang="en-US" sz="2499">
                <a:solidFill>
                  <a:srgbClr val="605048"/>
                </a:solidFill>
                <a:latin typeface="Glacial Indifference Italics"/>
              </a:rPr>
              <a:t>Were killed. Anyone that were against the French leader was guillotined; which meant they were beheaded.</a:t>
            </a:r>
          </a:p>
        </p:txBody>
      </p:sp>
      <p:grpSp>
        <p:nvGrpSpPr>
          <p:cNvPr id="11" name="Group 11"/>
          <p:cNvGrpSpPr>
            <a:grpSpLocks noChangeAspect="1"/>
          </p:cNvGrpSpPr>
          <p:nvPr/>
        </p:nvGrpSpPr>
        <p:grpSpPr>
          <a:xfrm rot="6438578">
            <a:off x="632588" y="6941815"/>
            <a:ext cx="4146901" cy="6163954"/>
            <a:chOff x="0" y="0"/>
            <a:chExt cx="3175000" cy="4719320"/>
          </a:xfrm>
        </p:grpSpPr>
        <p:sp>
          <p:nvSpPr>
            <p:cNvPr id="12" name="Freeform 12"/>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3" name="Freeform 13"/>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grpSp>
        <p:nvGrpSpPr>
          <p:cNvPr id="14" name="Group 14"/>
          <p:cNvGrpSpPr>
            <a:grpSpLocks noChangeAspect="1"/>
          </p:cNvGrpSpPr>
          <p:nvPr/>
        </p:nvGrpSpPr>
        <p:grpSpPr>
          <a:xfrm rot="-7307119">
            <a:off x="-6472809" y="5921589"/>
            <a:ext cx="10902197" cy="7550781"/>
            <a:chOff x="0" y="0"/>
            <a:chExt cx="3429000" cy="2374900"/>
          </a:xfrm>
        </p:grpSpPr>
        <p:sp>
          <p:nvSpPr>
            <p:cNvPr id="15" name="Freeform 1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8"/>
              <a:stretch>
                <a:fillRect t="-278" b="-278"/>
              </a:stretch>
            </a:blipFill>
          </p:spPr>
        </p:sp>
        <p:sp>
          <p:nvSpPr>
            <p:cNvPr id="16" name="Freeform 1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9"/>
              <a:stretch>
                <a:fillRect l="-2902" t="-10996" r="-2492" b="-11124"/>
              </a:stretch>
            </a:blipFill>
          </p:spPr>
        </p:sp>
      </p:grpSp>
      <p:grpSp>
        <p:nvGrpSpPr>
          <p:cNvPr id="17" name="Group 17"/>
          <p:cNvGrpSpPr>
            <a:grpSpLocks noChangeAspect="1"/>
          </p:cNvGrpSpPr>
          <p:nvPr/>
        </p:nvGrpSpPr>
        <p:grpSpPr>
          <a:xfrm rot="-7307119">
            <a:off x="13860584" y="-2746691"/>
            <a:ext cx="10902197" cy="7550781"/>
            <a:chOff x="0" y="0"/>
            <a:chExt cx="3429000" cy="2374900"/>
          </a:xfrm>
        </p:grpSpPr>
        <p:sp>
          <p:nvSpPr>
            <p:cNvPr id="18" name="Freeform 18"/>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8"/>
              <a:stretch>
                <a:fillRect t="-278" b="-278"/>
              </a:stretch>
            </a:blipFill>
          </p:spPr>
        </p:sp>
        <p:sp>
          <p:nvSpPr>
            <p:cNvPr id="19" name="Freeform 19"/>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9"/>
              <a:stretch>
                <a:fillRect l="-2902" t="-10996" r="-2492" b="-11124"/>
              </a:stretch>
            </a:blipFill>
          </p:spPr>
        </p:sp>
      </p:grpSp>
      <p:sp>
        <p:nvSpPr>
          <p:cNvPr id="20" name="Freeform 20"/>
          <p:cNvSpPr/>
          <p:nvPr/>
        </p:nvSpPr>
        <p:spPr>
          <a:xfrm rot="-160405">
            <a:off x="15505332" y="6492601"/>
            <a:ext cx="3507936" cy="4278879"/>
          </a:xfrm>
          <a:custGeom>
            <a:avLst/>
            <a:gdLst/>
            <a:ahLst/>
            <a:cxnLst/>
            <a:rect l="l" t="t" r="r" b="b"/>
            <a:pathLst>
              <a:path w="3507936" h="4278879">
                <a:moveTo>
                  <a:pt x="0" y="0"/>
                </a:moveTo>
                <a:lnTo>
                  <a:pt x="3507936" y="0"/>
                </a:lnTo>
                <a:lnTo>
                  <a:pt x="3507936" y="4278879"/>
                </a:lnTo>
                <a:lnTo>
                  <a:pt x="0" y="4278879"/>
                </a:lnTo>
                <a:lnTo>
                  <a:pt x="0" y="0"/>
                </a:lnTo>
                <a:close/>
              </a:path>
            </a:pathLst>
          </a:custGeom>
          <a:blipFill>
            <a:blip r:embed="rId10"/>
            <a:stretch>
              <a:fillRect/>
            </a:stretch>
          </a:blipFill>
        </p:spPr>
      </p:sp>
      <p:sp>
        <p:nvSpPr>
          <p:cNvPr id="21" name="TextBox 21"/>
          <p:cNvSpPr txBox="1"/>
          <p:nvPr/>
        </p:nvSpPr>
        <p:spPr>
          <a:xfrm>
            <a:off x="2970814" y="4973446"/>
            <a:ext cx="12346372" cy="1585722"/>
          </a:xfrm>
          <a:prstGeom prst="rect">
            <a:avLst/>
          </a:prstGeom>
        </p:spPr>
        <p:txBody>
          <a:bodyPr lIns="0" tIns="0" rIns="0" bIns="0" rtlCol="0" anchor="t">
            <a:spAutoFit/>
          </a:bodyPr>
          <a:lstStyle/>
          <a:p>
            <a:pPr algn="ctr">
              <a:lnSpc>
                <a:spcPts val="10944"/>
              </a:lnSpc>
            </a:pPr>
            <a:r>
              <a:rPr lang="en-US" sz="14400" spc="388">
                <a:solidFill>
                  <a:srgbClr val="605048"/>
                </a:solidFill>
                <a:latin typeface="Carelia"/>
              </a:rPr>
              <a:t>2,500,000</a:t>
            </a:r>
          </a:p>
        </p:txBody>
      </p:sp>
      <p:sp>
        <p:nvSpPr>
          <p:cNvPr id="22" name="Freeform 22"/>
          <p:cNvSpPr/>
          <p:nvPr/>
        </p:nvSpPr>
        <p:spPr>
          <a:xfrm>
            <a:off x="3140030" y="4197875"/>
            <a:ext cx="12007939" cy="1891250"/>
          </a:xfrm>
          <a:custGeom>
            <a:avLst/>
            <a:gdLst/>
            <a:ahLst/>
            <a:cxnLst/>
            <a:rect l="l" t="t" r="r" b="b"/>
            <a:pathLst>
              <a:path w="12007939" h="1891250">
                <a:moveTo>
                  <a:pt x="0" y="0"/>
                </a:moveTo>
                <a:lnTo>
                  <a:pt x="12007938" y="0"/>
                </a:lnTo>
                <a:lnTo>
                  <a:pt x="12007938" y="1891251"/>
                </a:lnTo>
                <a:lnTo>
                  <a:pt x="0" y="18912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3" name="Group 3">
            <a:extLst>
              <a:ext uri="{FF2B5EF4-FFF2-40B4-BE49-F238E27FC236}">
                <a16:creationId xmlns:a16="http://schemas.microsoft.com/office/drawing/2014/main" id="{AD08058B-EE58-477F-878F-FFBA05C61A78}"/>
              </a:ext>
            </a:extLst>
          </p:cNvPr>
          <p:cNvGrpSpPr/>
          <p:nvPr/>
        </p:nvGrpSpPr>
        <p:grpSpPr>
          <a:xfrm>
            <a:off x="12921376" y="10899478"/>
            <a:ext cx="4857683" cy="5003690"/>
            <a:chOff x="0" y="0"/>
            <a:chExt cx="6476910" cy="6671587"/>
          </a:xfrm>
        </p:grpSpPr>
        <p:sp>
          <p:nvSpPr>
            <p:cNvPr id="24" name="Freeform 4">
              <a:extLst>
                <a:ext uri="{FF2B5EF4-FFF2-40B4-BE49-F238E27FC236}">
                  <a16:creationId xmlns:a16="http://schemas.microsoft.com/office/drawing/2014/main" id="{5EA95A2D-E11E-4B71-8A76-6E0D65CAD161}"/>
                </a:ext>
              </a:extLst>
            </p:cNvPr>
            <p:cNvSpPr/>
            <p:nvPr/>
          </p:nvSpPr>
          <p:spPr>
            <a:xfrm>
              <a:off x="0" y="0"/>
              <a:ext cx="6476910" cy="6671587"/>
            </a:xfrm>
            <a:custGeom>
              <a:avLst/>
              <a:gdLst/>
              <a:ahLst/>
              <a:cxnLst/>
              <a:rect l="l" t="t" r="r" b="b"/>
              <a:pathLst>
                <a:path w="6476910" h="6671587">
                  <a:moveTo>
                    <a:pt x="0" y="0"/>
                  </a:moveTo>
                  <a:lnTo>
                    <a:pt x="6476910" y="0"/>
                  </a:lnTo>
                  <a:lnTo>
                    <a:pt x="6476910" y="6671587"/>
                  </a:lnTo>
                  <a:lnTo>
                    <a:pt x="0" y="6671587"/>
                  </a:lnTo>
                  <a:lnTo>
                    <a:pt x="0" y="0"/>
                  </a:lnTo>
                  <a:close/>
                </a:path>
              </a:pathLst>
            </a:custGeom>
            <a:blipFill>
              <a:blip r:embed="rId13"/>
              <a:stretch>
                <a:fillRect l="-90538" t="-63243"/>
              </a:stretch>
            </a:blipFill>
          </p:spPr>
        </p:sp>
        <p:sp>
          <p:nvSpPr>
            <p:cNvPr id="25" name="TextBox 5">
              <a:extLst>
                <a:ext uri="{FF2B5EF4-FFF2-40B4-BE49-F238E27FC236}">
                  <a16:creationId xmlns:a16="http://schemas.microsoft.com/office/drawing/2014/main" id="{5B3A6086-37C0-406E-BC15-38B159F3F375}"/>
                </a:ext>
              </a:extLst>
            </p:cNvPr>
            <p:cNvSpPr txBox="1"/>
            <p:nvPr/>
          </p:nvSpPr>
          <p:spPr>
            <a:xfrm>
              <a:off x="158003" y="421329"/>
              <a:ext cx="6160904" cy="978112"/>
            </a:xfrm>
            <a:prstGeom prst="rect">
              <a:avLst/>
            </a:prstGeom>
          </p:spPr>
          <p:txBody>
            <a:bodyPr lIns="0" tIns="0" rIns="0" bIns="0" rtlCol="0" anchor="t">
              <a:spAutoFit/>
            </a:bodyPr>
            <a:lstStyle/>
            <a:p>
              <a:pPr algn="ctr">
                <a:lnSpc>
                  <a:spcPts val="6160"/>
                </a:lnSpc>
                <a:spcBef>
                  <a:spcPct val="0"/>
                </a:spcBef>
              </a:pPr>
              <a:r>
                <a:rPr lang="en-US" sz="4400" spc="220">
                  <a:solidFill>
                    <a:srgbClr val="605048"/>
                  </a:solidFill>
                  <a:latin typeface="Carelia"/>
                </a:rPr>
                <a:t>Quote</a:t>
              </a:r>
            </a:p>
          </p:txBody>
        </p:sp>
        <p:sp>
          <p:nvSpPr>
            <p:cNvPr id="26" name="TextBox 6">
              <a:extLst>
                <a:ext uri="{FF2B5EF4-FFF2-40B4-BE49-F238E27FC236}">
                  <a16:creationId xmlns:a16="http://schemas.microsoft.com/office/drawing/2014/main" id="{66FD5EED-AA37-46B3-938E-1A00E68B8166}"/>
                </a:ext>
              </a:extLst>
            </p:cNvPr>
            <p:cNvSpPr txBox="1"/>
            <p:nvPr/>
          </p:nvSpPr>
          <p:spPr>
            <a:xfrm>
              <a:off x="452694" y="1582295"/>
              <a:ext cx="5571522" cy="3775711"/>
            </a:xfrm>
            <a:prstGeom prst="rect">
              <a:avLst/>
            </a:prstGeom>
          </p:spPr>
          <p:txBody>
            <a:bodyPr lIns="0" tIns="0" rIns="0" bIns="0" rtlCol="0" anchor="t">
              <a:spAutoFit/>
            </a:bodyPr>
            <a:lstStyle/>
            <a:p>
              <a:pPr algn="ctr">
                <a:lnSpc>
                  <a:spcPts val="3779"/>
                </a:lnSpc>
              </a:pPr>
              <a:r>
                <a:rPr lang="en-US" sz="2699">
                  <a:solidFill>
                    <a:srgbClr val="605048"/>
                  </a:solidFill>
                  <a:latin typeface="Glacial Indifference"/>
                </a:rPr>
                <a:t>"The secret of freedom lies in educating people, whereas the secret of tyranny is in keeping them ignorant." - Maximilien de Robespierre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grpSp>
        <p:nvGrpSpPr>
          <p:cNvPr id="3" name="Group 3"/>
          <p:cNvGrpSpPr/>
          <p:nvPr/>
        </p:nvGrpSpPr>
        <p:grpSpPr>
          <a:xfrm>
            <a:off x="13005429" y="1028700"/>
            <a:ext cx="4857683" cy="5003690"/>
            <a:chOff x="0" y="0"/>
            <a:chExt cx="6476910" cy="6671587"/>
          </a:xfrm>
        </p:grpSpPr>
        <p:sp>
          <p:nvSpPr>
            <p:cNvPr id="4" name="Freeform 4"/>
            <p:cNvSpPr/>
            <p:nvPr/>
          </p:nvSpPr>
          <p:spPr>
            <a:xfrm>
              <a:off x="0" y="0"/>
              <a:ext cx="6476910" cy="6671587"/>
            </a:xfrm>
            <a:custGeom>
              <a:avLst/>
              <a:gdLst/>
              <a:ahLst/>
              <a:cxnLst/>
              <a:rect l="l" t="t" r="r" b="b"/>
              <a:pathLst>
                <a:path w="6476910" h="6671587">
                  <a:moveTo>
                    <a:pt x="0" y="0"/>
                  </a:moveTo>
                  <a:lnTo>
                    <a:pt x="6476910" y="0"/>
                  </a:lnTo>
                  <a:lnTo>
                    <a:pt x="6476910" y="6671587"/>
                  </a:lnTo>
                  <a:lnTo>
                    <a:pt x="0" y="6671587"/>
                  </a:lnTo>
                  <a:lnTo>
                    <a:pt x="0" y="0"/>
                  </a:lnTo>
                  <a:close/>
                </a:path>
              </a:pathLst>
            </a:custGeom>
            <a:blipFill>
              <a:blip r:embed="rId3"/>
              <a:stretch>
                <a:fillRect l="-90538" t="-63243"/>
              </a:stretch>
            </a:blipFill>
          </p:spPr>
        </p:sp>
        <p:sp>
          <p:nvSpPr>
            <p:cNvPr id="5" name="TextBox 5"/>
            <p:cNvSpPr txBox="1"/>
            <p:nvPr/>
          </p:nvSpPr>
          <p:spPr>
            <a:xfrm>
              <a:off x="158003" y="421329"/>
              <a:ext cx="6160904" cy="978112"/>
            </a:xfrm>
            <a:prstGeom prst="rect">
              <a:avLst/>
            </a:prstGeom>
          </p:spPr>
          <p:txBody>
            <a:bodyPr lIns="0" tIns="0" rIns="0" bIns="0" rtlCol="0" anchor="t">
              <a:spAutoFit/>
            </a:bodyPr>
            <a:lstStyle/>
            <a:p>
              <a:pPr algn="ctr">
                <a:lnSpc>
                  <a:spcPts val="6160"/>
                </a:lnSpc>
                <a:spcBef>
                  <a:spcPct val="0"/>
                </a:spcBef>
              </a:pPr>
              <a:r>
                <a:rPr lang="en-US" sz="4400" spc="220">
                  <a:solidFill>
                    <a:srgbClr val="605048"/>
                  </a:solidFill>
                  <a:latin typeface="Carelia"/>
                </a:rPr>
                <a:t>Quote</a:t>
              </a:r>
            </a:p>
          </p:txBody>
        </p:sp>
        <p:sp>
          <p:nvSpPr>
            <p:cNvPr id="6" name="TextBox 6"/>
            <p:cNvSpPr txBox="1"/>
            <p:nvPr/>
          </p:nvSpPr>
          <p:spPr>
            <a:xfrm>
              <a:off x="452694" y="1582295"/>
              <a:ext cx="5571522" cy="3775711"/>
            </a:xfrm>
            <a:prstGeom prst="rect">
              <a:avLst/>
            </a:prstGeom>
          </p:spPr>
          <p:txBody>
            <a:bodyPr lIns="0" tIns="0" rIns="0" bIns="0" rtlCol="0" anchor="t">
              <a:spAutoFit/>
            </a:bodyPr>
            <a:lstStyle/>
            <a:p>
              <a:pPr algn="ctr">
                <a:lnSpc>
                  <a:spcPts val="3779"/>
                </a:lnSpc>
              </a:pPr>
              <a:r>
                <a:rPr lang="en-US" sz="2699">
                  <a:solidFill>
                    <a:srgbClr val="605048"/>
                  </a:solidFill>
                  <a:latin typeface="Glacial Indifference"/>
                </a:rPr>
                <a:t>"The secret of freedom lies in educating people, whereas the secret of tyranny is in keeping them ignorant." - Maximilien de Robespierre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319" y="0"/>
            <a:ext cx="19644685" cy="10163660"/>
          </a:xfrm>
          <a:custGeom>
            <a:avLst/>
            <a:gdLst/>
            <a:ahLst/>
            <a:cxnLst/>
            <a:rect l="l" t="t" r="r" b="b"/>
            <a:pathLst>
              <a:path w="19644685" h="10163660">
                <a:moveTo>
                  <a:pt x="0" y="0"/>
                </a:moveTo>
                <a:lnTo>
                  <a:pt x="19644685" y="0"/>
                </a:lnTo>
                <a:lnTo>
                  <a:pt x="19644685" y="10163660"/>
                </a:lnTo>
                <a:lnTo>
                  <a:pt x="0" y="10163660"/>
                </a:lnTo>
                <a:lnTo>
                  <a:pt x="0" y="0"/>
                </a:lnTo>
                <a:close/>
              </a:path>
            </a:pathLst>
          </a:custGeom>
          <a:blipFill>
            <a:blip r:embed="rId2"/>
            <a:stretch>
              <a:fillRect l="-90538" t="-175460" b="-49546"/>
            </a:stretch>
          </a:blipFill>
        </p:spPr>
      </p:sp>
      <p:sp>
        <p:nvSpPr>
          <p:cNvPr id="3" name="Freeform 3">
            <a:hlinkClick r:id="rId3"/>
          </p:cNvPr>
          <p:cNvSpPr/>
          <p:nvPr/>
        </p:nvSpPr>
        <p:spPr>
          <a:xfrm>
            <a:off x="6495579" y="7524987"/>
            <a:ext cx="6162890" cy="1733313"/>
          </a:xfrm>
          <a:custGeom>
            <a:avLst/>
            <a:gdLst/>
            <a:ahLst/>
            <a:cxnLst/>
            <a:rect l="l" t="t" r="r" b="b"/>
            <a:pathLst>
              <a:path w="6162890" h="1733313">
                <a:moveTo>
                  <a:pt x="0" y="0"/>
                </a:moveTo>
                <a:lnTo>
                  <a:pt x="6162890" y="0"/>
                </a:lnTo>
                <a:lnTo>
                  <a:pt x="6162890" y="1733313"/>
                </a:lnTo>
                <a:lnTo>
                  <a:pt x="0" y="1733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812231" y="814870"/>
            <a:ext cx="10960521" cy="5978466"/>
          </a:xfrm>
          <a:custGeom>
            <a:avLst/>
            <a:gdLst/>
            <a:ahLst/>
            <a:cxnLst/>
            <a:rect l="l" t="t" r="r" b="b"/>
            <a:pathLst>
              <a:path w="10960521" h="5978466">
                <a:moveTo>
                  <a:pt x="0" y="0"/>
                </a:moveTo>
                <a:lnTo>
                  <a:pt x="10960521" y="0"/>
                </a:lnTo>
                <a:lnTo>
                  <a:pt x="10960521" y="5978466"/>
                </a:lnTo>
                <a:lnTo>
                  <a:pt x="0" y="5978466"/>
                </a:lnTo>
                <a:lnTo>
                  <a:pt x="0" y="0"/>
                </a:lnTo>
                <a:close/>
              </a:path>
            </a:pathLst>
          </a:custGeom>
          <a:blipFill>
            <a:blip r:embed="rId6"/>
            <a:stretch>
              <a:fillRect/>
            </a:stretch>
          </a:blipFill>
        </p:spPr>
      </p:sp>
      <p:sp>
        <p:nvSpPr>
          <p:cNvPr id="5" name="TextBox 5"/>
          <p:cNvSpPr txBox="1"/>
          <p:nvPr/>
        </p:nvSpPr>
        <p:spPr>
          <a:xfrm>
            <a:off x="233910" y="7369630"/>
            <a:ext cx="18686228" cy="1888670"/>
          </a:xfrm>
          <a:prstGeom prst="rect">
            <a:avLst/>
          </a:prstGeom>
        </p:spPr>
        <p:txBody>
          <a:bodyPr lIns="0" tIns="0" rIns="0" bIns="0" rtlCol="0" anchor="t">
            <a:spAutoFit/>
          </a:bodyPr>
          <a:lstStyle/>
          <a:p>
            <a:pPr algn="ctr">
              <a:lnSpc>
                <a:spcPts val="15454"/>
              </a:lnSpc>
              <a:spcBef>
                <a:spcPct val="0"/>
              </a:spcBef>
            </a:pPr>
            <a:r>
              <a:rPr lang="en-US" sz="11038" spc="551" dirty="0">
                <a:solidFill>
                  <a:srgbClr val="605048"/>
                </a:solidFill>
                <a:latin typeface="Carelia"/>
              </a:rPr>
              <a:t>Quiz</a:t>
            </a:r>
          </a:p>
        </p:txBody>
      </p:sp>
      <p:pic>
        <p:nvPicPr>
          <p:cNvPr id="6" name="Picture 2" descr="Is Among Us Bad: Here's What You Need to Know About It - Carrots&amp;Cake">
            <a:extLst>
              <a:ext uri="{FF2B5EF4-FFF2-40B4-BE49-F238E27FC236}">
                <a16:creationId xmlns:a16="http://schemas.microsoft.com/office/drawing/2014/main" id="{C727593A-5663-440A-9639-22F4BC99007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6257">
            <a:off x="8548807" y="-1663503"/>
            <a:ext cx="2056433" cy="1156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a:off x="0" y="0"/>
            <a:ext cx="18288000" cy="10287000"/>
          </a:xfrm>
          <a:prstGeom prst="rect">
            <a:avLst/>
          </a:prstGeom>
        </p:spPr>
      </p:pic>
      <p:grpSp>
        <p:nvGrpSpPr>
          <p:cNvPr id="3" name="Group 3"/>
          <p:cNvGrpSpPr>
            <a:grpSpLocks noChangeAspect="1"/>
          </p:cNvGrpSpPr>
          <p:nvPr/>
        </p:nvGrpSpPr>
        <p:grpSpPr>
          <a:xfrm rot="275401">
            <a:off x="3222365" y="963515"/>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2183834">
            <a:off x="2786027" y="2157359"/>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10101156">
            <a:off x="10789186" y="1079477"/>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12" name="Freeform 12"/>
          <p:cNvSpPr/>
          <p:nvPr/>
        </p:nvSpPr>
        <p:spPr>
          <a:xfrm rot="-296991">
            <a:off x="3054447" y="1481006"/>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8"/>
            <a:stretch>
              <a:fillRect/>
            </a:stretch>
          </a:blipFill>
        </p:spPr>
      </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9"/>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0"/>
            <a:stretch>
              <a:fillRect/>
            </a:stretch>
          </a:blipFill>
        </p:spPr>
      </p:sp>
      <p:sp>
        <p:nvSpPr>
          <p:cNvPr id="15" name="Freeform 15"/>
          <p:cNvSpPr/>
          <p:nvPr/>
        </p:nvSpPr>
        <p:spPr>
          <a:xfrm rot="1025603">
            <a:off x="-1458512" y="7218919"/>
            <a:ext cx="4019186" cy="6136162"/>
          </a:xfrm>
          <a:custGeom>
            <a:avLst/>
            <a:gdLst/>
            <a:ahLst/>
            <a:cxnLst/>
            <a:rect l="l" t="t" r="r" b="b"/>
            <a:pathLst>
              <a:path w="4019186" h="6136162">
                <a:moveTo>
                  <a:pt x="0" y="0"/>
                </a:moveTo>
                <a:lnTo>
                  <a:pt x="4019186" y="0"/>
                </a:lnTo>
                <a:lnTo>
                  <a:pt x="4019186" y="6136162"/>
                </a:lnTo>
                <a:lnTo>
                  <a:pt x="0" y="6136162"/>
                </a:lnTo>
                <a:lnTo>
                  <a:pt x="0" y="0"/>
                </a:lnTo>
                <a:close/>
              </a:path>
            </a:pathLst>
          </a:custGeom>
          <a:blipFill>
            <a:blip r:embed="rId11"/>
            <a:stretch>
              <a:fillRect/>
            </a:stretch>
          </a:blipFill>
        </p:spPr>
      </p:sp>
      <p:sp>
        <p:nvSpPr>
          <p:cNvPr id="16" name="Freeform 16"/>
          <p:cNvSpPr/>
          <p:nvPr/>
        </p:nvSpPr>
        <p:spPr>
          <a:xfrm>
            <a:off x="15623574" y="7528621"/>
            <a:ext cx="3318508" cy="4047821"/>
          </a:xfrm>
          <a:custGeom>
            <a:avLst/>
            <a:gdLst/>
            <a:ahLst/>
            <a:cxnLst/>
            <a:rect l="l" t="t" r="r" b="b"/>
            <a:pathLst>
              <a:path w="3318508" h="4047821">
                <a:moveTo>
                  <a:pt x="0" y="0"/>
                </a:moveTo>
                <a:lnTo>
                  <a:pt x="3318509" y="0"/>
                </a:lnTo>
                <a:lnTo>
                  <a:pt x="3318509" y="4047821"/>
                </a:lnTo>
                <a:lnTo>
                  <a:pt x="0" y="4047821"/>
                </a:lnTo>
                <a:lnTo>
                  <a:pt x="0" y="0"/>
                </a:lnTo>
                <a:close/>
              </a:path>
            </a:pathLst>
          </a:custGeom>
          <a:blipFill>
            <a:blip r:embed="rId12"/>
            <a:stretch>
              <a:fillRect/>
            </a:stretch>
          </a:blipFill>
        </p:spPr>
      </p:sp>
      <p:sp>
        <p:nvSpPr>
          <p:cNvPr id="17" name="TextBox 17"/>
          <p:cNvSpPr txBox="1"/>
          <p:nvPr/>
        </p:nvSpPr>
        <p:spPr>
          <a:xfrm rot="-295103">
            <a:off x="5005895" y="5293075"/>
            <a:ext cx="8360231" cy="1813830"/>
          </a:xfrm>
          <a:prstGeom prst="rect">
            <a:avLst/>
          </a:prstGeom>
        </p:spPr>
        <p:txBody>
          <a:bodyPr lIns="0" tIns="0" rIns="0" bIns="0" rtlCol="0" anchor="t">
            <a:spAutoFit/>
          </a:bodyPr>
          <a:lstStyle/>
          <a:p>
            <a:pPr algn="ctr">
              <a:lnSpc>
                <a:spcPts val="13374"/>
              </a:lnSpc>
            </a:pPr>
            <a:r>
              <a:rPr lang="en-US" sz="13647" dirty="0">
                <a:solidFill>
                  <a:srgbClr val="605048"/>
                </a:solidFill>
                <a:latin typeface="Carelia"/>
              </a:rPr>
              <a:t>you</a:t>
            </a:r>
          </a:p>
        </p:txBody>
      </p:sp>
      <p:sp>
        <p:nvSpPr>
          <p:cNvPr id="18" name="Freeform 18"/>
          <p:cNvSpPr/>
          <p:nvPr/>
        </p:nvSpPr>
        <p:spPr>
          <a:xfrm rot="27259">
            <a:off x="8362120" y="1566278"/>
            <a:ext cx="891928" cy="908972"/>
          </a:xfrm>
          <a:custGeom>
            <a:avLst/>
            <a:gdLst/>
            <a:ahLst/>
            <a:cxnLst/>
            <a:rect l="l" t="t" r="r" b="b"/>
            <a:pathLst>
              <a:path w="891928" h="908972">
                <a:moveTo>
                  <a:pt x="0" y="0"/>
                </a:moveTo>
                <a:lnTo>
                  <a:pt x="891929" y="0"/>
                </a:lnTo>
                <a:lnTo>
                  <a:pt x="891929" y="908971"/>
                </a:lnTo>
                <a:lnTo>
                  <a:pt x="0" y="908971"/>
                </a:lnTo>
                <a:lnTo>
                  <a:pt x="0" y="0"/>
                </a:lnTo>
                <a:close/>
              </a:path>
            </a:pathLst>
          </a:custGeom>
          <a:blipFill>
            <a:blip r:embed="rId13"/>
            <a:stretch>
              <a:fillRect/>
            </a:stretch>
          </a:blipFill>
        </p:spPr>
      </p:sp>
      <p:sp>
        <p:nvSpPr>
          <p:cNvPr id="23" name="TextBox 22">
            <a:extLst>
              <a:ext uri="{FF2B5EF4-FFF2-40B4-BE49-F238E27FC236}">
                <a16:creationId xmlns:a16="http://schemas.microsoft.com/office/drawing/2014/main" id="{4F9264C3-AB90-424C-88D0-41BC692219A2}"/>
              </a:ext>
            </a:extLst>
          </p:cNvPr>
          <p:cNvSpPr txBox="1"/>
          <p:nvPr/>
        </p:nvSpPr>
        <p:spPr>
          <a:xfrm rot="21235696">
            <a:off x="3449085" y="3535565"/>
            <a:ext cx="11038114" cy="1906163"/>
          </a:xfrm>
          <a:prstGeom prst="rect">
            <a:avLst/>
          </a:prstGeom>
          <a:noFill/>
        </p:spPr>
        <p:txBody>
          <a:bodyPr wrap="square">
            <a:spAutoFit/>
          </a:bodyPr>
          <a:lstStyle/>
          <a:p>
            <a:pPr marL="0" marR="0" lvl="0" indent="0" algn="ctr" defTabSz="914400" rtl="0" eaLnBrk="1" fontAlgn="auto" latinLnBrk="0" hangingPunct="1">
              <a:lnSpc>
                <a:spcPts val="13374"/>
              </a:lnSpc>
              <a:spcBef>
                <a:spcPts val="0"/>
              </a:spcBef>
              <a:spcAft>
                <a:spcPts val="0"/>
              </a:spcAft>
              <a:buClrTx/>
              <a:buSzTx/>
              <a:buFontTx/>
              <a:buNone/>
              <a:tabLst/>
              <a:defRPr/>
            </a:pPr>
            <a:r>
              <a:rPr kumimoji="0" lang="en-US" sz="13647" b="0" i="0" u="none" strike="noStrike" kern="1200" cap="none" spc="0" normalizeH="0" baseline="0" noProof="0" dirty="0">
                <a:ln>
                  <a:noFill/>
                </a:ln>
                <a:solidFill>
                  <a:srgbClr val="605048"/>
                </a:solidFill>
                <a:effectLst/>
                <a:uLnTx/>
                <a:uFillTx/>
                <a:latin typeface="Carelia"/>
                <a:ea typeface="+mn-ea"/>
                <a:cs typeface="+mn-cs"/>
              </a:rPr>
              <a:t>Thank</a:t>
            </a:r>
          </a:p>
        </p:txBody>
      </p:sp>
      <p:pic>
        <p:nvPicPr>
          <p:cNvPr id="1026" name="Picture 2" descr="Is Among Us Bad: Here's What You Need to Know About It - Carrots&amp;Cake">
            <a:extLst>
              <a:ext uri="{FF2B5EF4-FFF2-40B4-BE49-F238E27FC236}">
                <a16:creationId xmlns:a16="http://schemas.microsoft.com/office/drawing/2014/main" id="{EA7485F8-8C4A-45D0-B9A2-B7ECC8FE107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1197311">
            <a:off x="7939926" y="4359653"/>
            <a:ext cx="2056433" cy="11567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506</Words>
  <Application>Microsoft Office PowerPoint</Application>
  <PresentationFormat>Custom</PresentationFormat>
  <Paragraphs>46</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Tangerine Bold</vt:lpstr>
      <vt:lpstr>Glacial Indifference Italics</vt:lpstr>
      <vt:lpstr>Carelia</vt:lpstr>
      <vt:lpstr>Calibri</vt:lpstr>
      <vt:lpstr>Carelia Bold</vt:lpstr>
      <vt:lpstr>Arial</vt:lpstr>
      <vt:lpstr>Glacial Indifference</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dc:title>
  <cp:lastModifiedBy>mayuri kharwar</cp:lastModifiedBy>
  <cp:revision>3</cp:revision>
  <dcterms:created xsi:type="dcterms:W3CDTF">2006-08-16T00:00:00Z</dcterms:created>
  <dcterms:modified xsi:type="dcterms:W3CDTF">2023-07-26T13:56:52Z</dcterms:modified>
  <dc:identifier>DAFoPT2tB3Q</dc:identifier>
</cp:coreProperties>
</file>